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5" r:id="rId2"/>
    <p:sldId id="266" r:id="rId3"/>
    <p:sldId id="452" r:id="rId4"/>
    <p:sldId id="268" r:id="rId5"/>
    <p:sldId id="1335" r:id="rId6"/>
    <p:sldId id="273" r:id="rId7"/>
    <p:sldId id="306" r:id="rId8"/>
    <p:sldId id="277" r:id="rId9"/>
    <p:sldId id="278" r:id="rId10"/>
    <p:sldId id="279" r:id="rId11"/>
    <p:sldId id="45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B580A0-C951-43D4-BAD1-C8558742C892}">
          <p14:sldIdLst>
            <p14:sldId id="265"/>
            <p14:sldId id="266"/>
            <p14:sldId id="452"/>
            <p14:sldId id="268"/>
            <p14:sldId id="1335"/>
            <p14:sldId id="273"/>
            <p14:sldId id="306"/>
            <p14:sldId id="277"/>
            <p14:sldId id="278"/>
            <p14:sldId id="279"/>
            <p14:sldId id="4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6" autoAdjust="0"/>
    <p:restoredTop sz="73197"/>
  </p:normalViewPr>
  <p:slideViewPr>
    <p:cSldViewPr snapToGrid="0">
      <p:cViewPr varScale="1">
        <p:scale>
          <a:sx n="119" d="100"/>
          <a:sy n="119" d="100"/>
        </p:scale>
        <p:origin x="2292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19013-F08F-4A71-903D-19FC38A4F0BD}" type="datetimeFigureOut">
              <a:rPr lang="sv-SE" smtClean="0"/>
              <a:t>2022-03-18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F5CB2-0CD7-4A30-9701-F4C31CCD45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542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Shape 38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Shape 3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64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Swedish Life Cycle Center is a center of excellence for the advance of applied life cycle thinking, founded in 1996 at Chalmers University of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center acts as a meeting place for industry, universities, government agencies, research institutes to do research, capacity building activities to move the life cycle field forward!</a:t>
            </a:r>
          </a:p>
          <a:p>
            <a:pPr lvl="0"/>
            <a:endParaRPr lang="en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towards our vision: Credible &amp; applied life cycle thinking globally</a:t>
            </a:r>
          </a:p>
          <a:p>
            <a:endParaRPr lang="en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-------</a:t>
            </a:r>
          </a:p>
          <a:p>
            <a:endParaRPr lang="sv-SE" sz="1200" dirty="0"/>
          </a:p>
          <a:p>
            <a:r>
              <a:rPr lang="sv-SE" sz="1200" dirty="0" err="1"/>
              <a:t>Credible</a:t>
            </a:r>
            <a:r>
              <a:rPr lang="sv-SE" sz="1200" dirty="0"/>
              <a:t> = </a:t>
            </a:r>
            <a:r>
              <a:rPr lang="sv-SE" sz="1200" dirty="0" err="1"/>
              <a:t>Scientific</a:t>
            </a:r>
            <a:r>
              <a:rPr lang="sv-SE" sz="1200" dirty="0"/>
              <a:t> </a:t>
            </a:r>
            <a:r>
              <a:rPr lang="sv-SE" sz="1200" dirty="0" err="1"/>
              <a:t>based</a:t>
            </a:r>
            <a:r>
              <a:rPr lang="sv-SE" sz="1200" dirty="0"/>
              <a:t> </a:t>
            </a:r>
            <a:r>
              <a:rPr lang="sv-SE" sz="1200" dirty="0" err="1"/>
              <a:t>knowledge</a:t>
            </a:r>
            <a:endParaRPr lang="sv-SE" sz="1200" dirty="0"/>
          </a:p>
          <a:p>
            <a:r>
              <a:rPr lang="sv-SE" sz="1200" dirty="0" err="1"/>
              <a:t>Applied</a:t>
            </a:r>
            <a:r>
              <a:rPr lang="sv-SE" sz="1200" dirty="0"/>
              <a:t> = relevant and </a:t>
            </a:r>
            <a:r>
              <a:rPr lang="sv-SE" sz="1200" dirty="0" err="1"/>
              <a:t>useful</a:t>
            </a:r>
            <a:r>
              <a:rPr lang="sv-SE" sz="1200" dirty="0"/>
              <a:t> </a:t>
            </a:r>
            <a:r>
              <a:rPr lang="sv-SE" sz="1200" dirty="0" err="1"/>
              <a:t>results</a:t>
            </a:r>
            <a:r>
              <a:rPr lang="sv-SE" sz="1200" dirty="0"/>
              <a:t> (</a:t>
            </a:r>
            <a:r>
              <a:rPr lang="sv-SE" sz="1200" dirty="0" err="1"/>
              <a:t>tools</a:t>
            </a:r>
            <a:r>
              <a:rPr lang="sv-SE" sz="1200" dirty="0"/>
              <a:t>, data, </a:t>
            </a:r>
            <a:r>
              <a:rPr lang="sv-SE" sz="1200" dirty="0" err="1"/>
              <a:t>methods</a:t>
            </a:r>
            <a:r>
              <a:rPr lang="sv-SE" sz="1200" dirty="0"/>
              <a:t>, </a:t>
            </a:r>
            <a:r>
              <a:rPr lang="sv-SE" sz="1200" dirty="0" err="1"/>
              <a:t>practices</a:t>
            </a:r>
            <a:r>
              <a:rPr lang="sv-SE" sz="1200" dirty="0"/>
              <a:t>) </a:t>
            </a:r>
            <a:r>
              <a:rPr lang="sv-SE" sz="1200" dirty="0" err="1"/>
              <a:t>developed</a:t>
            </a:r>
            <a:r>
              <a:rPr lang="sv-SE" sz="1200" dirty="0"/>
              <a:t> in </a:t>
            </a:r>
            <a:r>
              <a:rPr lang="sv-SE" sz="1200" dirty="0" err="1"/>
              <a:t>collaboration</a:t>
            </a:r>
            <a:r>
              <a:rPr lang="sv-SE" sz="1200" dirty="0"/>
              <a:t> </a:t>
            </a:r>
            <a:r>
              <a:rPr lang="sv-SE" sz="1200" dirty="0" err="1"/>
              <a:t>between</a:t>
            </a:r>
            <a:r>
              <a:rPr lang="sv-SE" sz="1200" dirty="0"/>
              <a:t> researchers and </a:t>
            </a:r>
            <a:r>
              <a:rPr lang="sv-SE" sz="1200" dirty="0" err="1"/>
              <a:t>practitioners</a:t>
            </a:r>
            <a:r>
              <a:rPr lang="sv-SE" sz="1200" dirty="0"/>
              <a:t> &amp; decision </a:t>
            </a:r>
            <a:r>
              <a:rPr lang="sv-SE" sz="1200" dirty="0" err="1"/>
              <a:t>makers</a:t>
            </a:r>
            <a:endParaRPr lang="sv-SE" sz="1200" dirty="0"/>
          </a:p>
          <a:p>
            <a:r>
              <a:rPr lang="sv-SE" sz="1200" dirty="0" err="1"/>
              <a:t>Globally</a:t>
            </a:r>
            <a:r>
              <a:rPr lang="sv-SE" sz="1200" dirty="0"/>
              <a:t> = The </a:t>
            </a:r>
            <a:r>
              <a:rPr lang="sv-SE" sz="1200" dirty="0" err="1"/>
              <a:t>life</a:t>
            </a:r>
            <a:r>
              <a:rPr lang="sv-SE" sz="1200" dirty="0"/>
              <a:t> </a:t>
            </a:r>
            <a:r>
              <a:rPr lang="sv-SE" sz="1200" dirty="0" err="1"/>
              <a:t>cycle</a:t>
            </a:r>
            <a:r>
              <a:rPr lang="sv-SE" sz="1200" dirty="0"/>
              <a:t> </a:t>
            </a:r>
            <a:r>
              <a:rPr lang="sv-SE" sz="1200" dirty="0" err="1"/>
              <a:t>perspective</a:t>
            </a:r>
            <a:r>
              <a:rPr lang="sv-SE" sz="1200" dirty="0"/>
              <a:t> spans </a:t>
            </a:r>
            <a:r>
              <a:rPr lang="sv-SE" sz="1200" dirty="0" err="1"/>
              <a:t>across</a:t>
            </a:r>
            <a:r>
              <a:rPr lang="sv-SE" sz="1200" dirty="0"/>
              <a:t> the </a:t>
            </a:r>
            <a:r>
              <a:rPr lang="sv-SE" sz="1200" dirty="0" err="1"/>
              <a:t>globe</a:t>
            </a:r>
            <a:r>
              <a:rPr lang="sv-SE" sz="1200" dirty="0"/>
              <a:t>, the </a:t>
            </a:r>
            <a:r>
              <a:rPr lang="sv-SE" sz="1200" dirty="0" err="1"/>
              <a:t>products</a:t>
            </a:r>
            <a:r>
              <a:rPr lang="sv-SE" sz="1200" dirty="0"/>
              <a:t> and </a:t>
            </a:r>
            <a:r>
              <a:rPr lang="sv-SE" sz="1200" dirty="0" err="1"/>
              <a:t>resources</a:t>
            </a:r>
            <a:r>
              <a:rPr lang="sv-SE" sz="1200" dirty="0"/>
              <a:t> </a:t>
            </a:r>
            <a:r>
              <a:rPr lang="sv-SE" sz="1200" dirty="0" err="1"/>
              <a:t>move</a:t>
            </a:r>
            <a:r>
              <a:rPr lang="sv-SE" sz="1200" dirty="0"/>
              <a:t> </a:t>
            </a:r>
            <a:r>
              <a:rPr lang="sv-SE" sz="1200" dirty="0" err="1"/>
              <a:t>across</a:t>
            </a:r>
            <a:r>
              <a:rPr lang="sv-SE" sz="1200" dirty="0"/>
              <a:t> national </a:t>
            </a:r>
            <a:r>
              <a:rPr lang="sv-SE" sz="1200" dirty="0" err="1"/>
              <a:t>borders</a:t>
            </a:r>
            <a:r>
              <a:rPr lang="sv-SE" sz="1200" dirty="0"/>
              <a:t>. </a:t>
            </a:r>
            <a:r>
              <a:rPr lang="sv-SE" sz="1200" dirty="0" err="1"/>
              <a:t>Important</a:t>
            </a:r>
            <a:r>
              <a:rPr lang="sv-SE" sz="1200" dirty="0"/>
              <a:t> to </a:t>
            </a:r>
            <a:r>
              <a:rPr lang="sv-SE" sz="1200" dirty="0" err="1"/>
              <a:t>work</a:t>
            </a:r>
            <a:r>
              <a:rPr lang="sv-SE" sz="1200" dirty="0"/>
              <a:t> </a:t>
            </a:r>
            <a:r>
              <a:rPr lang="sv-SE" sz="1200" dirty="0" err="1"/>
              <a:t>globally</a:t>
            </a:r>
            <a:r>
              <a:rPr lang="sv-SE" sz="1200" dirty="0"/>
              <a:t> to </a:t>
            </a:r>
            <a:r>
              <a:rPr lang="sv-SE" sz="1200" dirty="0" err="1"/>
              <a:t>work</a:t>
            </a:r>
            <a:r>
              <a:rPr lang="sv-SE" sz="1200" dirty="0"/>
              <a:t> for a common </a:t>
            </a:r>
            <a:r>
              <a:rPr lang="sv-SE" sz="1200" dirty="0" err="1"/>
              <a:t>methodology</a:t>
            </a:r>
            <a:r>
              <a:rPr lang="sv-SE" sz="1200" dirty="0"/>
              <a:t> </a:t>
            </a:r>
            <a:r>
              <a:rPr lang="sv-SE" sz="1200" dirty="0" err="1"/>
              <a:t>development</a:t>
            </a:r>
            <a:r>
              <a:rPr lang="sv-SE" sz="1200" dirty="0"/>
              <a:t>, international </a:t>
            </a:r>
            <a:r>
              <a:rPr lang="sv-SE" sz="1200" dirty="0" err="1"/>
              <a:t>harmonization</a:t>
            </a:r>
            <a:r>
              <a:rPr lang="sv-SE" sz="1200" dirty="0"/>
              <a:t>, and </a:t>
            </a:r>
            <a:r>
              <a:rPr lang="sv-SE" sz="1200" dirty="0" err="1"/>
              <a:t>together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</a:t>
            </a:r>
            <a:r>
              <a:rPr lang="sv-SE" sz="1200" dirty="0" err="1"/>
              <a:t>other</a:t>
            </a:r>
            <a:r>
              <a:rPr lang="sv-SE" sz="1200" dirty="0"/>
              <a:t> research </a:t>
            </a:r>
            <a:r>
              <a:rPr lang="sv-SE" sz="1200" dirty="0" err="1"/>
              <a:t>communities</a:t>
            </a:r>
            <a:r>
              <a:rPr lang="sv-SE" sz="1200" dirty="0"/>
              <a:t> etc.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F5CB2-0CD7-4A30-9701-F4C31CCD455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210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Shape 3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Shape 3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/>
              <a:t>As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on the </a:t>
            </a:r>
            <a:r>
              <a:rPr lang="sv-SE" dirty="0" err="1"/>
              <a:t>left</a:t>
            </a:r>
            <a:r>
              <a:rPr lang="sv-SE" dirty="0"/>
              <a:t> </a:t>
            </a:r>
            <a:r>
              <a:rPr lang="sv-SE" dirty="0" err="1"/>
              <a:t>side</a:t>
            </a:r>
            <a:r>
              <a:rPr lang="sv-SE" dirty="0"/>
              <a:t> - The Center </a:t>
            </a:r>
            <a:r>
              <a:rPr lang="sv-SE" dirty="0" err="1"/>
              <a:t>consists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15 partners from </a:t>
            </a:r>
            <a:r>
              <a:rPr lang="sv-SE" dirty="0" err="1"/>
              <a:t>universities</a:t>
            </a:r>
            <a:r>
              <a:rPr lang="sv-SE" dirty="0"/>
              <a:t>, research </a:t>
            </a:r>
            <a:r>
              <a:rPr lang="sv-SE" dirty="0" err="1"/>
              <a:t>institutes</a:t>
            </a:r>
            <a:r>
              <a:rPr lang="sv-SE" dirty="0"/>
              <a:t>, </a:t>
            </a:r>
            <a:r>
              <a:rPr lang="sv-SE" dirty="0" err="1"/>
              <a:t>industries</a:t>
            </a:r>
            <a:r>
              <a:rPr lang="sv-SE" dirty="0"/>
              <a:t> and </a:t>
            </a:r>
            <a:r>
              <a:rPr lang="sv-SE" dirty="0" err="1"/>
              <a:t>one</a:t>
            </a:r>
            <a:r>
              <a:rPr lang="sv-SE" dirty="0"/>
              <a:t> </a:t>
            </a:r>
            <a:r>
              <a:rPr lang="sv-SE" dirty="0" err="1"/>
              <a:t>government</a:t>
            </a:r>
            <a:r>
              <a:rPr lang="sv-SE" dirty="0"/>
              <a:t> </a:t>
            </a:r>
            <a:r>
              <a:rPr lang="sv-SE" dirty="0" err="1"/>
              <a:t>agency</a:t>
            </a:r>
            <a:endParaRPr lang="sv-SE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sv-SE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a partner driven center, </a:t>
            </a:r>
            <a:r>
              <a:rPr lang="sv-SE" dirty="0" err="1"/>
              <a:t>meaning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it is </a:t>
            </a:r>
            <a:r>
              <a:rPr lang="sv-SE" dirty="0" err="1"/>
              <a:t>our</a:t>
            </a:r>
            <a:r>
              <a:rPr lang="sv-SE" dirty="0"/>
              <a:t> partners </a:t>
            </a:r>
            <a:r>
              <a:rPr lang="sv-SE" dirty="0" err="1"/>
              <a:t>that</a:t>
            </a:r>
            <a:r>
              <a:rPr lang="sv-SE" dirty="0"/>
              <a:t> sets the agenda and </a:t>
            </a:r>
            <a:r>
              <a:rPr lang="sv-SE" dirty="0" err="1"/>
              <a:t>runs</a:t>
            </a:r>
            <a:r>
              <a:rPr lang="sv-SE" dirty="0"/>
              <a:t> all </a:t>
            </a:r>
            <a:r>
              <a:rPr lang="sv-SE" dirty="0" err="1"/>
              <a:t>activities</a:t>
            </a:r>
            <a:r>
              <a:rPr lang="sv-SE" dirty="0"/>
              <a:t>, and a </a:t>
            </a:r>
            <a:r>
              <a:rPr lang="sv-SE" dirty="0" err="1"/>
              <a:t>technical</a:t>
            </a:r>
            <a:r>
              <a:rPr lang="sv-SE" dirty="0"/>
              <a:t> </a:t>
            </a:r>
            <a:r>
              <a:rPr lang="sv-SE" dirty="0" err="1"/>
              <a:t>secretariat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creates</a:t>
            </a:r>
            <a:r>
              <a:rPr lang="sv-SE" dirty="0"/>
              <a:t> the best </a:t>
            </a:r>
            <a:r>
              <a:rPr lang="sv-SE" dirty="0" err="1"/>
              <a:t>conditions</a:t>
            </a:r>
            <a:r>
              <a:rPr lang="sv-SE" dirty="0"/>
              <a:t> for </a:t>
            </a:r>
            <a:r>
              <a:rPr lang="sv-SE" dirty="0" err="1"/>
              <a:t>our</a:t>
            </a:r>
            <a:r>
              <a:rPr lang="sv-SE" dirty="0"/>
              <a:t> partners to </a:t>
            </a:r>
            <a:r>
              <a:rPr lang="sv-SE" dirty="0" err="1"/>
              <a:t>collaborate</a:t>
            </a:r>
            <a:r>
              <a:rPr lang="sv-SE" dirty="0"/>
              <a:t> in.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Over 500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cycle</a:t>
            </a:r>
            <a:r>
              <a:rPr lang="sv-SE" dirty="0"/>
              <a:t> </a:t>
            </a:r>
            <a:r>
              <a:rPr lang="sv-SE" dirty="0" err="1"/>
              <a:t>professionals</a:t>
            </a:r>
            <a:r>
              <a:rPr lang="sv-SE" dirty="0"/>
              <a:t> in the partner </a:t>
            </a:r>
            <a:r>
              <a:rPr lang="sv-SE" dirty="0" err="1"/>
              <a:t>network</a:t>
            </a:r>
            <a:r>
              <a:rPr lang="sv-SE" dirty="0"/>
              <a:t>, </a:t>
            </a:r>
            <a:r>
              <a:rPr lang="sv-SE" dirty="0" err="1"/>
              <a:t>involved</a:t>
            </a:r>
            <a:r>
              <a:rPr lang="sv-SE" dirty="0"/>
              <a:t> in the center in different </a:t>
            </a:r>
            <a:r>
              <a:rPr lang="sv-SE" dirty="0" err="1"/>
              <a:t>ways</a:t>
            </a:r>
            <a:r>
              <a:rPr lang="sv-SE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An on the right </a:t>
            </a:r>
            <a:r>
              <a:rPr lang="sv-SE" dirty="0" err="1"/>
              <a:t>side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the </a:t>
            </a:r>
            <a:r>
              <a:rPr lang="sv-SE" dirty="0" err="1"/>
              <a:t>government</a:t>
            </a:r>
            <a:r>
              <a:rPr lang="sv-SE" dirty="0"/>
              <a:t> </a:t>
            </a:r>
            <a:r>
              <a:rPr lang="sv-SE" dirty="0" err="1"/>
              <a:t>agencies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formilized</a:t>
            </a:r>
            <a:r>
              <a:rPr lang="sv-SE" dirty="0"/>
              <a:t> </a:t>
            </a:r>
            <a:r>
              <a:rPr lang="sv-SE" dirty="0" err="1"/>
              <a:t>collaboration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center </a:t>
            </a:r>
            <a:r>
              <a:rPr lang="sv-SE" dirty="0" err="1"/>
              <a:t>consisting</a:t>
            </a:r>
            <a:r>
              <a:rPr lang="sv-SE" dirty="0"/>
              <a:t> of </a:t>
            </a:r>
            <a:r>
              <a:rPr lang="sv-SE" dirty="0" err="1"/>
              <a:t>almost</a:t>
            </a:r>
            <a:r>
              <a:rPr lang="sv-SE" dirty="0"/>
              <a:t> 50 </a:t>
            </a:r>
            <a:r>
              <a:rPr lang="sv-SE" dirty="0" err="1"/>
              <a:t>professionals</a:t>
            </a:r>
            <a:r>
              <a:rPr lang="sv-SE" dirty="0"/>
              <a:t>. And </a:t>
            </a:r>
            <a:r>
              <a:rPr lang="sv-SE" dirty="0" err="1"/>
              <a:t>here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dirty="0" err="1"/>
              <a:t>other</a:t>
            </a:r>
            <a:r>
              <a:rPr lang="sv-SE" dirty="0"/>
              <a:t> </a:t>
            </a:r>
            <a:r>
              <a:rPr lang="sv-SE" dirty="0" err="1"/>
              <a:t>important</a:t>
            </a:r>
            <a:r>
              <a:rPr lang="sv-SE" dirty="0"/>
              <a:t> </a:t>
            </a:r>
            <a:r>
              <a:rPr lang="sv-SE" dirty="0" err="1"/>
              <a:t>organizations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formal </a:t>
            </a:r>
            <a:r>
              <a:rPr lang="sv-SE" dirty="0" err="1"/>
              <a:t>collaboration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17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Shape 39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Shape 39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981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0" dirty="0"/>
              <a:t>It is all about moving the life cycle field forward 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Our mission is to engage organizations and actors to implement LCT into processes and decision making, in research, in business, among public authorities, and in the rest of society.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But what Is then needed: collaboration and more collaborative research, collaborative forums for dialogue between experts and for mutual learning – we need networking and communication activities.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These have resulted in: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New methods, tools, data and common practices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Education &amp; training for professionals but also in higher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Strategic intelligence (from business, policy, research perspectives)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A lot of Inspiration &amp; engagement for our network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/>
              <a:t>Global Impact &amp; harmonization in methodology development, working practices, policies etc.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69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Shape 39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Shape 39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650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Shape 40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Shape 40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395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476" y="6341339"/>
            <a:ext cx="688621" cy="516661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5B2D0-2262-43EF-8066-F7D64996707E}"/>
              </a:ext>
            </a:extLst>
          </p:cNvPr>
          <p:cNvSpPr/>
          <p:nvPr/>
        </p:nvSpPr>
        <p:spPr>
          <a:xfrm>
            <a:off x="1" y="1411111"/>
            <a:ext cx="8816623" cy="414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098" y="1686807"/>
            <a:ext cx="7676436" cy="2387600"/>
          </a:xfrm>
        </p:spPr>
        <p:txBody>
          <a:bodyPr anchor="b"/>
          <a:lstStyle>
            <a:lvl1pPr algn="l">
              <a:defRPr sz="6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4098" y="4256788"/>
            <a:ext cx="7676436" cy="1150593"/>
          </a:xfrm>
        </p:spPr>
        <p:txBody>
          <a:bodyPr/>
          <a:lstStyle>
            <a:lvl1pPr marL="0" indent="0" algn="l">
              <a:buNone/>
              <a:defRPr sz="2400" b="0" i="1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8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702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8" name="Shape 528"/>
          <p:cNvSpPr txBox="1">
            <a:spLocks noGrp="1"/>
          </p:cNvSpPr>
          <p:nvPr>
            <p:ph type="subTitle" idx="1"/>
          </p:nvPr>
        </p:nvSpPr>
        <p:spPr>
          <a:xfrm>
            <a:off x="914400" y="5310740"/>
            <a:ext cx="702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64B54-C062-41D8-AE76-A8187301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704E4B-AD63-4D33-BFFA-DA37668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8814" y="635714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979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chemeClr val="tx2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Shape 3505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6724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title"/>
          </p:nvPr>
        </p:nvSpPr>
        <p:spPr>
          <a:xfrm>
            <a:off x="957734" y="985833"/>
            <a:ext cx="10560011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Shape 1565"/>
          <p:cNvSpPr txBox="1">
            <a:spLocks noGrp="1"/>
          </p:cNvSpPr>
          <p:nvPr>
            <p:ph type="body" idx="1"/>
          </p:nvPr>
        </p:nvSpPr>
        <p:spPr>
          <a:xfrm>
            <a:off x="957734" y="2311400"/>
            <a:ext cx="10560011" cy="3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40" name="Shape 1840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629B2F-377E-482C-97CE-58F2DF39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9467" y="6373438"/>
            <a:ext cx="6048278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 dirty="0"/>
              <a:t>www.lifecyclecenter.se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C6266-06A2-448D-85D6-E4B374EAE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68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489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14891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59550" y="6356351"/>
            <a:ext cx="5593541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3F649-363F-4E38-B7E6-705BA393D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96177"/>
            <a:ext cx="10515600" cy="1393473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0013" y="6313662"/>
            <a:ext cx="601839" cy="441501"/>
          </a:xfrm>
        </p:spPr>
        <p:txBody>
          <a:bodyPr/>
          <a:lstStyle>
            <a:lvl1pPr algn="l">
              <a:defRPr/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1630-FD6C-43F0-A783-A5C7DC4B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2651" y="6351849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397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714023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B06253-1BB1-4A94-9CB0-4D5B64246E9A}"/>
              </a:ext>
            </a:extLst>
          </p:cNvPr>
          <p:cNvSpPr txBox="1">
            <a:spLocks/>
          </p:cNvSpPr>
          <p:nvPr userDrawn="1"/>
        </p:nvSpPr>
        <p:spPr>
          <a:xfrm>
            <a:off x="7239000" y="6424611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www.lifecyclecenter.se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68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471312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7EF5BF-F814-46CB-86D8-11D54175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02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714023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DD6542-51E3-42D7-BAF8-E62010E4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319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1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756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3734" y="1"/>
            <a:ext cx="6028265" cy="6857999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1"/>
            <a:ext cx="43756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2019" y="6299905"/>
            <a:ext cx="627768" cy="416984"/>
          </a:xfrm>
        </p:spPr>
        <p:txBody>
          <a:bodyPr/>
          <a:lstStyle>
            <a:lvl1pPr algn="l">
              <a:defRPr/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CBF33B-68BF-4D10-A94F-169CBDF4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8055" y="6351764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708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10974" y="6322482"/>
            <a:ext cx="730956" cy="439561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702229" y="626270"/>
            <a:ext cx="3657600" cy="8080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CF55E0-6109-46C6-A884-BFFAF27E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632248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883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200" y="6368345"/>
            <a:ext cx="635000" cy="353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6DC4311-D6F7-491F-B096-AD832EFAD0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BF94F-9322-4FA7-B0DD-F7880F888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1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6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</p:sldLayoutIdLst>
  <p:transition>
    <p:fade thruBlk="1"/>
  </p:transition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://www.lifecyclecenter.se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g"/><Relationship Id="rId5" Type="http://schemas.openxmlformats.org/officeDocument/2006/relationships/hyperlink" Target="https://www.linkedin.com/company/swedish-life-cycle-center/" TargetMode="External"/><Relationship Id="rId4" Type="http://schemas.openxmlformats.org/officeDocument/2006/relationships/hyperlink" Target="https://twitter.com/Lifecyclecent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9EA5721-7ECC-4513-81ED-AEE432A448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cs typeface="Helvetica Light"/>
              </a:rPr>
              <a:t>Swedish Life Cycle Center is a center of excellence for the advance of applied life cycle thinking in industry and other parts of society</a:t>
            </a:r>
          </a:p>
          <a:p>
            <a:endParaRPr lang="sv-SE" dirty="0">
              <a:effectLst/>
            </a:endParaRP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AF736F14-54BE-478A-8F63-89FCC2ED9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2" y="2308760"/>
            <a:ext cx="3310409" cy="13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779F1-CA42-4478-921C-141792361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16716"/>
          <a:stretch/>
        </p:blipFill>
        <p:spPr>
          <a:xfrm>
            <a:off x="0" y="-50800"/>
            <a:ext cx="12461693" cy="6972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385450"/>
            <a:ext cx="4799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“The network has supported in many issues. When we discussed purchasing a new software solution for LCA, the center’s partners were there to give advice and share experience.”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</a:rPr>
              <a:t>Anna Widerberg, Volvo Cars</a:t>
            </a:r>
            <a:endParaRPr lang="sv-S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1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Shape 40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  <p:sp>
        <p:nvSpPr>
          <p:cNvPr id="4038" name="Shape 4038"/>
          <p:cNvSpPr txBox="1">
            <a:spLocks noGrp="1"/>
          </p:cNvSpPr>
          <p:nvPr>
            <p:ph type="ctrTitle" idx="4294967295"/>
          </p:nvPr>
        </p:nvSpPr>
        <p:spPr>
          <a:xfrm>
            <a:off x="812800" y="929373"/>
            <a:ext cx="6485467" cy="15472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000" b="1" dirty="0">
                <a:solidFill>
                  <a:schemeClr val="accent1"/>
                </a:solidFill>
              </a:rPr>
              <a:t>T</a:t>
            </a:r>
            <a:r>
              <a:rPr lang="sv-SE" sz="6000" b="1" dirty="0">
                <a:solidFill>
                  <a:schemeClr val="accent1"/>
                </a:solidFill>
              </a:rPr>
              <a:t>hank </a:t>
            </a:r>
            <a:r>
              <a:rPr lang="sv-SE" sz="6000" b="1" dirty="0" err="1">
                <a:solidFill>
                  <a:schemeClr val="accent1"/>
                </a:solidFill>
              </a:rPr>
              <a:t>you</a:t>
            </a:r>
            <a:r>
              <a:rPr lang="sv-SE" sz="6000" b="1" dirty="0">
                <a:solidFill>
                  <a:schemeClr val="accent1"/>
                </a:solidFill>
              </a:rPr>
              <a:t>!</a:t>
            </a:r>
            <a:endParaRPr sz="6000" b="1" dirty="0">
              <a:solidFill>
                <a:schemeClr val="accent1"/>
              </a:solidFill>
            </a:endParaRPr>
          </a:p>
        </p:txBody>
      </p:sp>
      <p:sp>
        <p:nvSpPr>
          <p:cNvPr id="4040" name="Shape 4040"/>
          <p:cNvSpPr txBox="1">
            <a:spLocks noGrp="1"/>
          </p:cNvSpPr>
          <p:nvPr>
            <p:ph type="body" idx="4294967295"/>
          </p:nvPr>
        </p:nvSpPr>
        <p:spPr>
          <a:xfrm>
            <a:off x="812800" y="2536308"/>
            <a:ext cx="6485467" cy="18366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cs typeface="Arial"/>
                <a:hlinkClick r:id="rId3"/>
              </a:rPr>
              <a:t>www.lifecyclecenter.se</a:t>
            </a:r>
            <a:endParaRPr lang="en-US" sz="1867" dirty="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cs typeface="Arial"/>
                <a:hlinkClick r:id="rId4"/>
              </a:rPr>
              <a:t>Twitter: @</a:t>
            </a:r>
            <a:r>
              <a:rPr lang="en-US" sz="1867" dirty="0" err="1">
                <a:solidFill>
                  <a:schemeClr val="bg1"/>
                </a:solidFill>
                <a:cs typeface="Arial"/>
                <a:hlinkClick r:id="rId4"/>
              </a:rPr>
              <a:t>lifecyclecenter</a:t>
            </a:r>
            <a:endParaRPr lang="en-US" sz="1867" dirty="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hlinkClick r:id="rId5"/>
              </a:rPr>
              <a:t>LinkedIn: </a:t>
            </a:r>
            <a:r>
              <a:rPr lang="en-US" sz="1867" dirty="0">
                <a:solidFill>
                  <a:schemeClr val="bg1"/>
                </a:solidFill>
                <a:cs typeface="Arial"/>
                <a:hlinkClick r:id="rId5"/>
              </a:rPr>
              <a:t>Swedish Life Cycle Center</a:t>
            </a:r>
            <a:endParaRPr lang="en-US" sz="1867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E56883-5241-4881-B836-A203BEAC65E6}"/>
              </a:ext>
            </a:extLst>
          </p:cNvPr>
          <p:cNvGrpSpPr/>
          <p:nvPr/>
        </p:nvGrpSpPr>
        <p:grpSpPr>
          <a:xfrm>
            <a:off x="326007" y="4407450"/>
            <a:ext cx="8417096" cy="2179101"/>
            <a:chOff x="314923" y="4163606"/>
            <a:chExt cx="8417096" cy="21791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57A568-8D52-4415-ADFC-E168B704E0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0" t="7046" r="6410" b="7440"/>
            <a:stretch/>
          </p:blipFill>
          <p:spPr>
            <a:xfrm>
              <a:off x="3730406" y="4302989"/>
              <a:ext cx="1432899" cy="1386220"/>
            </a:xfrm>
            <a:prstGeom prst="flowChartConnector">
              <a:avLst/>
            </a:prstGeom>
          </p:spPr>
        </p:pic>
        <p:sp>
          <p:nvSpPr>
            <p:cNvPr id="19" name="Shape 4040">
              <a:extLst>
                <a:ext uri="{FF2B5EF4-FFF2-40B4-BE49-F238E27FC236}">
                  <a16:creationId xmlns:a16="http://schemas.microsoft.com/office/drawing/2014/main" id="{B1E460B5-363B-4F12-AAF7-2E567E31215B}"/>
                </a:ext>
              </a:extLst>
            </p:cNvPr>
            <p:cNvSpPr txBox="1">
              <a:spLocks/>
            </p:cNvSpPr>
            <p:nvPr/>
          </p:nvSpPr>
          <p:spPr>
            <a:xfrm>
              <a:off x="2974581" y="5664973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Project manager (parental leave)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Anna.wikstrom@chalmers.se</a:t>
              </a:r>
            </a:p>
          </p:txBody>
        </p:sp>
        <p:sp>
          <p:nvSpPr>
            <p:cNvPr id="24" name="Shape 4040">
              <a:extLst>
                <a:ext uri="{FF2B5EF4-FFF2-40B4-BE49-F238E27FC236}">
                  <a16:creationId xmlns:a16="http://schemas.microsoft.com/office/drawing/2014/main" id="{64EBB4A8-33A8-4D1F-B610-971D783E7B26}"/>
                </a:ext>
              </a:extLst>
            </p:cNvPr>
            <p:cNvSpPr txBox="1">
              <a:spLocks/>
            </p:cNvSpPr>
            <p:nvPr/>
          </p:nvSpPr>
          <p:spPr>
            <a:xfrm>
              <a:off x="5777390" y="5664973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Project Manager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Maria.rydberg@chalmers.se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4E458C6-E781-43E2-A0F5-8F871FCA0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67" y="4163606"/>
              <a:ext cx="1646636" cy="1629425"/>
            </a:xfrm>
            <a:prstGeom prst="rect">
              <a:avLst/>
            </a:prstGeom>
          </p:spPr>
        </p:pic>
        <p:sp>
          <p:nvSpPr>
            <p:cNvPr id="27" name="Shape 4040">
              <a:extLst>
                <a:ext uri="{FF2B5EF4-FFF2-40B4-BE49-F238E27FC236}">
                  <a16:creationId xmlns:a16="http://schemas.microsoft.com/office/drawing/2014/main" id="{33ACDA2A-4B19-446C-B60F-390F51C9690F}"/>
                </a:ext>
              </a:extLst>
            </p:cNvPr>
            <p:cNvSpPr txBox="1">
              <a:spLocks/>
            </p:cNvSpPr>
            <p:nvPr/>
          </p:nvSpPr>
          <p:spPr>
            <a:xfrm>
              <a:off x="314923" y="5669607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Director 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Sara.palander@chalmers.se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C3052B8-2838-47D5-9BD0-8DF37F0A19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7" t="3672" r="21598" b="2141"/>
          <a:stretch/>
        </p:blipFill>
        <p:spPr>
          <a:xfrm>
            <a:off x="6401148" y="4498771"/>
            <a:ext cx="1490913" cy="14823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520988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0px-World_map_blank_without_borders.sv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0"/>
          <a:stretch/>
        </p:blipFill>
        <p:spPr>
          <a:xfrm>
            <a:off x="2611030" y="2119251"/>
            <a:ext cx="7474660" cy="3553236"/>
          </a:xfrm>
          <a:prstGeom prst="rect">
            <a:avLst/>
          </a:prstGeom>
        </p:spPr>
      </p:pic>
      <p:pic>
        <p:nvPicPr>
          <p:cNvPr id="5" name="Picture Placeholder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8" y="596846"/>
            <a:ext cx="2034209" cy="80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846" y="3435447"/>
            <a:ext cx="3789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i="1" dirty="0">
                <a:solidFill>
                  <a:schemeClr val="accent1"/>
                </a:solidFill>
              </a:rPr>
              <a:t>We aim for credible &amp; applied life cycle thinking globally!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C74435-F205-49A4-BDAB-4D8D3952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92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875E86-7937-4E23-8450-67C017199078}"/>
              </a:ext>
            </a:extLst>
          </p:cNvPr>
          <p:cNvSpPr txBox="1"/>
          <p:nvPr/>
        </p:nvSpPr>
        <p:spPr>
          <a:xfrm>
            <a:off x="849116" y="611414"/>
            <a:ext cx="2617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dirty="0">
                <a:solidFill>
                  <a:schemeClr val="tx2"/>
                </a:solidFill>
                <a:latin typeface="+mj-lt"/>
              </a:rPr>
              <a:t>Partners </a:t>
            </a:r>
            <a:endParaRPr lang="sv-SE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7FFEF-14EF-EE4F-A143-447A51A0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E979-78D9-E84E-8946-C0E6D7E6D43D}" type="slidenum">
              <a:rPr lang="en-US" smtClean="0">
                <a:solidFill>
                  <a:srgbClr val="333333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333333">
                  <a:tint val="75000"/>
                </a:srgb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36078A-7E58-2744-9362-AC56E3E74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33333"/>
                </a:solidFill>
              </a:rPr>
              <a:t>AoA Production  I  www.lifecyclecenter.se</a:t>
            </a:r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652D0E-473B-D94C-95D0-C785BE893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32177"/>
            <a:ext cx="9391650" cy="477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Shape 39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values</a:t>
            </a:r>
            <a:r>
              <a:rPr lang="sv-SE" dirty="0"/>
              <a:t> and </a:t>
            </a:r>
            <a:r>
              <a:rPr lang="sv-SE" dirty="0" err="1"/>
              <a:t>principles</a:t>
            </a:r>
            <a:endParaRPr dirty="0"/>
          </a:p>
        </p:txBody>
      </p:sp>
      <p:sp>
        <p:nvSpPr>
          <p:cNvPr id="3929" name="Shape 3929"/>
          <p:cNvSpPr/>
          <p:nvPr/>
        </p:nvSpPr>
        <p:spPr>
          <a:xfrm>
            <a:off x="35427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Transparency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 </a:t>
            </a:r>
          </a:p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&amp; trust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0" name="Shape 3930"/>
          <p:cNvSpPr/>
          <p:nvPr/>
        </p:nvSpPr>
        <p:spPr>
          <a:xfrm>
            <a:off x="11132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A neutral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platform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for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cross-sector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solutions</a:t>
            </a:r>
            <a:endParaRPr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1" name="Shape 3931"/>
          <p:cNvSpPr/>
          <p:nvPr/>
        </p:nvSpPr>
        <p:spPr>
          <a:xfrm>
            <a:off x="59722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A global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perspective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" name="Shape 3931">
            <a:extLst>
              <a:ext uri="{FF2B5EF4-FFF2-40B4-BE49-F238E27FC236}">
                <a16:creationId xmlns:a16="http://schemas.microsoft.com/office/drawing/2014/main" id="{F303EFAB-0E1F-47E2-8522-B24E81F21EDA}"/>
              </a:ext>
            </a:extLst>
          </p:cNvPr>
          <p:cNvSpPr/>
          <p:nvPr/>
        </p:nvSpPr>
        <p:spPr>
          <a:xfrm>
            <a:off x="84017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Scientific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 </a:t>
            </a:r>
          </a:p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base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841FCD-1E28-44AC-B325-B5C4646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592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2F2603-2462-4DBD-9098-D2D8FD2E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97" y="684943"/>
            <a:ext cx="4637363" cy="5148997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22E75ABD-B0B5-4DD5-B35E-C3AD8F2E9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ways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work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24F09-0D2A-4B37-8A72-A82C5896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4503" y="6357140"/>
            <a:ext cx="4114800" cy="365125"/>
          </a:xfrm>
        </p:spPr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5359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Shape 3914"/>
          <p:cNvSpPr txBox="1">
            <a:spLocks noGrp="1"/>
          </p:cNvSpPr>
          <p:nvPr>
            <p:ph type="title"/>
          </p:nvPr>
        </p:nvSpPr>
        <p:spPr>
          <a:xfrm>
            <a:off x="4704833" y="2746904"/>
            <a:ext cx="5208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12800" dirty="0"/>
              <a:t>&gt;500</a:t>
            </a:r>
            <a:r>
              <a:rPr lang="en" dirty="0"/>
              <a:t> </a:t>
            </a:r>
            <a:endParaRPr dirty="0"/>
          </a:p>
        </p:txBody>
      </p:sp>
      <p:sp>
        <p:nvSpPr>
          <p:cNvPr id="3915" name="Shape 3915"/>
          <p:cNvSpPr txBox="1">
            <a:spLocks noGrp="1"/>
          </p:cNvSpPr>
          <p:nvPr>
            <p:ph type="body" idx="1"/>
          </p:nvPr>
        </p:nvSpPr>
        <p:spPr>
          <a:xfrm>
            <a:off x="4704833" y="3767671"/>
            <a:ext cx="5208800" cy="30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sz="2400" dirty="0"/>
              <a:t>life cycle professionals in the network</a:t>
            </a:r>
            <a:endParaRPr sz="2400" dirty="0"/>
          </a:p>
        </p:txBody>
      </p:sp>
      <p:pic>
        <p:nvPicPr>
          <p:cNvPr id="6" name="Shape 3916">
            <a:extLst>
              <a:ext uri="{FF2B5EF4-FFF2-40B4-BE49-F238E27FC236}">
                <a16:creationId xmlns:a16="http://schemas.microsoft.com/office/drawing/2014/main" id="{07303937-537C-488B-9C09-97BE8AAF52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977" r="15991"/>
          <a:stretch/>
        </p:blipFill>
        <p:spPr>
          <a:xfrm>
            <a:off x="0" y="0"/>
            <a:ext cx="42540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11F56-B2C1-48C7-9CB2-1543B8A1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8" t="4926" r="30358" b="-549"/>
          <a:stretch/>
        </p:blipFill>
        <p:spPr>
          <a:xfrm>
            <a:off x="0" y="-1"/>
            <a:ext cx="4254067" cy="6903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14BFA-16F1-4BEA-A7FE-57C317CF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4" t="19305" b="62894"/>
          <a:stretch/>
        </p:blipFill>
        <p:spPr>
          <a:xfrm>
            <a:off x="9162869" y="2056274"/>
            <a:ext cx="1501528" cy="13812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098C67-F75F-4001-87CB-086DD95E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771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B4581-0998-41B0-9F0D-9687919D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8821" cy="1600200"/>
          </a:xfrm>
        </p:spPr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value-adding</a:t>
            </a:r>
            <a:r>
              <a:rPr lang="sv-SE" dirty="0"/>
              <a:t> partnership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737B9A-A81A-4A63-9227-75CEE04EE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39" t="-687" r="28535" b="-1"/>
          <a:stretch/>
        </p:blipFill>
        <p:spPr>
          <a:xfrm>
            <a:off x="6385210" y="-67736"/>
            <a:ext cx="5863236" cy="69257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A0428-33BD-470D-97F8-88E29AB44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429934"/>
            <a:ext cx="4698595" cy="3811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tools and inspiration for new strategies and working processes to implement in your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Benchmark the partners within the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Collaborate in joint research projects with academia, research institutes and partners in industry and </a:t>
            </a:r>
            <a:r>
              <a:rPr lang="sv-SE" dirty="0" err="1"/>
              <a:t>authorities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your knowledge through close contact with other experts within the life cycle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highlighted as a frontrunner in sustainability. Your good examples, research or initiatives are communicated in the channels of Swedish Life Cycle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access to high quality decision support and a network of over 400 life cycle professionals.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involved in strategic development through your seat on the center 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new ways to manage long-term sustainability.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web forum for close contact with partners.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 larger impact through joint efforts to influence </a:t>
            </a:r>
            <a:r>
              <a:rPr lang="sv-SE" dirty="0"/>
              <a:t>national and international </a:t>
            </a:r>
            <a:r>
              <a:rPr lang="sv-SE" dirty="0" err="1"/>
              <a:t>initiatives</a:t>
            </a:r>
            <a:r>
              <a:rPr lang="sv-SE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CAA8B-48CE-4FE3-9235-A19E708D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3754" y="6351764"/>
            <a:ext cx="4114800" cy="365125"/>
          </a:xfrm>
        </p:spPr>
        <p:txBody>
          <a:bodyPr/>
          <a:lstStyle/>
          <a:p>
            <a:r>
              <a:rPr lang="sv-SE" dirty="0"/>
              <a:t>www.lifecyclecenter.se</a:t>
            </a:r>
          </a:p>
        </p:txBody>
      </p:sp>
    </p:spTree>
    <p:extLst>
      <p:ext uri="{BB962C8B-B14F-4D97-AF65-F5344CB8AC3E}">
        <p14:creationId xmlns:p14="http://schemas.microsoft.com/office/powerpoint/2010/main" val="406397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4204E1-DF1F-4E0D-93FE-4CBDD3BFE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385450"/>
            <a:ext cx="4799189" cy="292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/>
                </a:solidFill>
              </a:rPr>
              <a:t>“Swedish Life Cycle Center sees beyond national and industrial borders. With its unique working groups, the center can affect the international development in the life cycle field.”</a:t>
            </a:r>
          </a:p>
          <a:p>
            <a:pPr algn="ctr">
              <a:lnSpc>
                <a:spcPct val="150000"/>
              </a:lnSpc>
            </a:pPr>
            <a:r>
              <a:rPr lang="en-US" sz="1467" dirty="0">
                <a:solidFill>
                  <a:schemeClr val="tx2"/>
                </a:solidFill>
              </a:rPr>
              <a:t>-</a:t>
            </a:r>
            <a:r>
              <a:rPr lang="en-US" sz="1200" dirty="0">
                <a:solidFill>
                  <a:schemeClr val="tx2"/>
                </a:solidFill>
              </a:rPr>
              <a:t> Elin Eriksson, IVL Swedish Environmental Research Institute </a:t>
            </a:r>
            <a:endParaRPr lang="en-US" sz="1467" dirty="0">
              <a:solidFill>
                <a:schemeClr val="tx2"/>
              </a:solidFill>
            </a:endParaRPr>
          </a:p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BBBF15-88DB-4EC2-9C20-F898F3ADA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/>
          <a:stretch/>
        </p:blipFill>
        <p:spPr>
          <a:xfrm>
            <a:off x="-143852" y="-279400"/>
            <a:ext cx="12335852" cy="8045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577958"/>
            <a:ext cx="4799189" cy="255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6"/>
                </a:solidFill>
              </a:rPr>
              <a:t>“With a lot of competence gathered in one network we can easier reach out with new research solutions and life cycle knowledge.”</a:t>
            </a:r>
            <a:r>
              <a:rPr lang="en-US" sz="2133" i="1" dirty="0">
                <a:solidFill>
                  <a:schemeClr val="accent6"/>
                </a:solidFill>
              </a:rPr>
              <a:t> </a:t>
            </a:r>
            <a:endParaRPr lang="en-US" sz="2133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67" dirty="0">
                <a:solidFill>
                  <a:schemeClr val="tx2"/>
                </a:solidFill>
              </a:rPr>
              <a:t>-</a:t>
            </a:r>
            <a:r>
              <a:rPr lang="en-US" sz="1200" dirty="0">
                <a:solidFill>
                  <a:schemeClr val="tx2"/>
                </a:solidFill>
              </a:rPr>
              <a:t> Susanna Widstrand, Swedish Energy Agency</a:t>
            </a:r>
            <a:endParaRPr lang="en-US" sz="1467" dirty="0">
              <a:solidFill>
                <a:schemeClr val="tx2"/>
              </a:solidFill>
            </a:endParaRPr>
          </a:p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76200"/>
      </p:ext>
    </p:extLst>
  </p:cSld>
  <p:clrMapOvr>
    <a:masterClrMapping/>
  </p:clrMapOvr>
</p:sld>
</file>

<file path=ppt/theme/theme1.xml><?xml version="1.0" encoding="utf-8"?>
<a:theme xmlns:a="http://schemas.openxmlformats.org/drawingml/2006/main" name="SLC theme 2018_for pres-4">
  <a:themeElements>
    <a:clrScheme name="Custom 7">
      <a:dk1>
        <a:srgbClr val="333333"/>
      </a:dk1>
      <a:lt1>
        <a:srgbClr val="FFFFFF"/>
      </a:lt1>
      <a:dk2>
        <a:srgbClr val="003050"/>
      </a:dk2>
      <a:lt2>
        <a:srgbClr val="FECC30"/>
      </a:lt2>
      <a:accent1>
        <a:srgbClr val="DD2E68"/>
      </a:accent1>
      <a:accent2>
        <a:srgbClr val="0F8375"/>
      </a:accent2>
      <a:accent3>
        <a:srgbClr val="027EA9"/>
      </a:accent3>
      <a:accent4>
        <a:srgbClr val="FECC30"/>
      </a:accent4>
      <a:accent5>
        <a:srgbClr val="CECECE"/>
      </a:accent5>
      <a:accent6>
        <a:srgbClr val="DE2B68"/>
      </a:accent6>
      <a:hlink>
        <a:srgbClr val="027EA9"/>
      </a:hlink>
      <a:folHlink>
        <a:srgbClr val="C1232C"/>
      </a:folHlink>
    </a:clrScheme>
    <a:fontScheme name="SLC 2018">
      <a:majorFont>
        <a:latin typeface="Oxygen"/>
        <a:ea typeface=""/>
        <a:cs typeface=""/>
      </a:majorFont>
      <a:minorFont>
        <a:latin typeface="Lor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C theme 2018_for pres-4" id="{C8A8B42A-F560-44F1-8401-BB4BE3C4D4A0}" vid="{AB52EF01-2F22-414D-847D-E0327129D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806</Words>
  <Application>Microsoft Office PowerPoint</Application>
  <PresentationFormat>Widescreen</PresentationFormat>
  <Paragraphs>81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Lora</vt:lpstr>
      <vt:lpstr>Oxygen</vt:lpstr>
      <vt:lpstr>SLC theme 2018_for pres-4</vt:lpstr>
      <vt:lpstr>PowerPoint Presentation</vt:lpstr>
      <vt:lpstr>PowerPoint Presentation</vt:lpstr>
      <vt:lpstr>PowerPoint Presentation</vt:lpstr>
      <vt:lpstr>Core values and principles</vt:lpstr>
      <vt:lpstr>PowerPoint Presentation</vt:lpstr>
      <vt:lpstr>&gt;500 </vt:lpstr>
      <vt:lpstr>A value-adding partnership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Rydberg</dc:creator>
  <cp:lastModifiedBy>Maria Rydberg</cp:lastModifiedBy>
  <cp:revision>13</cp:revision>
  <dcterms:created xsi:type="dcterms:W3CDTF">2021-03-10T10:24:54Z</dcterms:created>
  <dcterms:modified xsi:type="dcterms:W3CDTF">2022-03-18T12:59:46Z</dcterms:modified>
</cp:coreProperties>
</file>