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65" r:id="rId2"/>
    <p:sldId id="266" r:id="rId3"/>
    <p:sldId id="452" r:id="rId4"/>
    <p:sldId id="284" r:id="rId5"/>
    <p:sldId id="268" r:id="rId6"/>
    <p:sldId id="269" r:id="rId7"/>
    <p:sldId id="270" r:id="rId8"/>
    <p:sldId id="451" r:id="rId9"/>
    <p:sldId id="273" r:id="rId10"/>
    <p:sldId id="306" r:id="rId11"/>
    <p:sldId id="277" r:id="rId12"/>
    <p:sldId id="278" r:id="rId13"/>
    <p:sldId id="279" r:id="rId14"/>
    <p:sldId id="45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8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19013-F08F-4A71-903D-19FC38A4F0BD}" type="datetimeFigureOut">
              <a:rPr lang="sv-SE" smtClean="0"/>
              <a:t>2019-11-22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CF5CB2-0CD7-4A30-9701-F4C31CCD45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5425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3" name="Shape 38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4" name="Shape 38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9645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5" name="Shape 38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6" name="Shape 38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3177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5" name="Shape 39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6" name="Shape 39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2981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7" name="Shape 38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8" name="Shape 38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5696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4" name="Shape 38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5" name="Shape 38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3725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0BAD51-51FD-4514-91EC-5257E71DA178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5004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" name="Shape 39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2" name="Shape 39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650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5" name="Shape 40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6" name="Shape 40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5779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5476" y="6341339"/>
            <a:ext cx="688621" cy="516661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fld id="{D6DC4311-D6F7-491F-B096-AD832EFAD0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A5B2D0-2262-43EF-8066-F7D64996707E}"/>
              </a:ext>
            </a:extLst>
          </p:cNvPr>
          <p:cNvSpPr/>
          <p:nvPr/>
        </p:nvSpPr>
        <p:spPr>
          <a:xfrm>
            <a:off x="1" y="1411111"/>
            <a:ext cx="8816623" cy="4143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4098" y="1686807"/>
            <a:ext cx="7676436" cy="2387600"/>
          </a:xfrm>
        </p:spPr>
        <p:txBody>
          <a:bodyPr anchor="b"/>
          <a:lstStyle>
            <a:lvl1pPr algn="l">
              <a:defRPr sz="600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4098" y="4256788"/>
            <a:ext cx="7676436" cy="1150593"/>
          </a:xfrm>
        </p:spPr>
        <p:txBody>
          <a:bodyPr/>
          <a:lstStyle>
            <a:lvl1pPr marL="0" indent="0" algn="l">
              <a:buNone/>
              <a:defRPr sz="2400" b="0" i="1" cap="none" spc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881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ctrTitle"/>
          </p:nvPr>
        </p:nvSpPr>
        <p:spPr>
          <a:xfrm>
            <a:off x="914400" y="3838333"/>
            <a:ext cx="7025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28" name="Shape 528"/>
          <p:cNvSpPr txBox="1">
            <a:spLocks noGrp="1"/>
          </p:cNvSpPr>
          <p:nvPr>
            <p:ph type="subTitle" idx="1"/>
          </p:nvPr>
        </p:nvSpPr>
        <p:spPr>
          <a:xfrm>
            <a:off x="914400" y="5310740"/>
            <a:ext cx="70252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4000">
                <a:solidFill>
                  <a:srgbClr val="80BFB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4000">
                <a:solidFill>
                  <a:srgbClr val="80BFB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4000">
                <a:solidFill>
                  <a:srgbClr val="80BFB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4000">
                <a:solidFill>
                  <a:srgbClr val="80BFB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4000">
                <a:solidFill>
                  <a:srgbClr val="80BFB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4000">
                <a:solidFill>
                  <a:srgbClr val="80BFB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4000">
                <a:solidFill>
                  <a:srgbClr val="80BFB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4000">
                <a:solidFill>
                  <a:srgbClr val="80BFB7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E64B54-C062-41D8-AE76-A81873010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9508" y="0"/>
            <a:ext cx="332492" cy="68580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704E4B-AD63-4D33-BFFA-DA3766875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58814" y="635714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</a:defRPr>
            </a:lvl1pPr>
          </a:lstStyle>
          <a:p>
            <a:r>
              <a:rPr lang="sv-SE"/>
              <a:t>www.lifecyclecenter.se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09795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Shape 1564"/>
          <p:cNvSpPr txBox="1">
            <a:spLocks noGrp="1"/>
          </p:cNvSpPr>
          <p:nvPr>
            <p:ph type="title"/>
          </p:nvPr>
        </p:nvSpPr>
        <p:spPr>
          <a:xfrm>
            <a:off x="957734" y="985833"/>
            <a:ext cx="10560011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565" name="Shape 1565"/>
          <p:cNvSpPr txBox="1">
            <a:spLocks noGrp="1"/>
          </p:cNvSpPr>
          <p:nvPr>
            <p:ph type="body" idx="1"/>
          </p:nvPr>
        </p:nvSpPr>
        <p:spPr>
          <a:xfrm>
            <a:off x="957734" y="2311400"/>
            <a:ext cx="10560011" cy="397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▪"/>
              <a:defRPr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40" name="Shape 1840"/>
          <p:cNvSpPr txBox="1">
            <a:spLocks noGrp="1"/>
          </p:cNvSpPr>
          <p:nvPr>
            <p:ph type="sldNum" idx="12"/>
          </p:nvPr>
        </p:nvSpPr>
        <p:spPr>
          <a:xfrm>
            <a:off x="122041" y="629360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D6DC4311-D6F7-491F-B096-AD832EFAD090}" type="slidenum">
              <a:rPr lang="sv-SE" smtClean="0"/>
              <a:t>‹#›</a:t>
            </a:fld>
            <a:endParaRPr lang="sv-S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8629B2F-377E-482C-97CE-58F2DF39F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69467" y="6373438"/>
            <a:ext cx="6048278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</a:defRPr>
            </a:lvl1pPr>
          </a:lstStyle>
          <a:p>
            <a:r>
              <a:rPr lang="sv-SE" dirty="0"/>
              <a:t>www.lifecyclecenter.se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AC6266-06A2-448D-85D6-E4B374EAE6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59508" y="0"/>
            <a:ext cx="332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8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userDrawn="1">
  <p:cSld name="Title + 3 columns">
    <p:spTree>
      <p:nvGrpSpPr>
        <p:cNvPr id="1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Shape 2121"/>
          <p:cNvSpPr txBox="1">
            <a:spLocks noGrp="1"/>
          </p:cNvSpPr>
          <p:nvPr>
            <p:ph type="title"/>
          </p:nvPr>
        </p:nvSpPr>
        <p:spPr>
          <a:xfrm>
            <a:off x="957733" y="985833"/>
            <a:ext cx="10550776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399" name="Shape 2399"/>
          <p:cNvSpPr txBox="1">
            <a:spLocks noGrp="1"/>
          </p:cNvSpPr>
          <p:nvPr>
            <p:ph type="sldNum" idx="12"/>
          </p:nvPr>
        </p:nvSpPr>
        <p:spPr>
          <a:xfrm>
            <a:off x="122041" y="629360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D6DC4311-D6F7-491F-B096-AD832EFAD090}" type="slidenum">
              <a:rPr lang="sv-SE" smtClean="0"/>
              <a:t>‹#›</a:t>
            </a:fld>
            <a:endParaRPr lang="sv-S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11D8628-46F9-49E4-9F46-6B8B42DC6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02944" y="6373438"/>
            <a:ext cx="2905565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</a:defRPr>
            </a:lvl1pPr>
          </a:lstStyle>
          <a:p>
            <a:r>
              <a:rPr lang="sv-SE"/>
              <a:t>www.lifecyclecenter.se</a:t>
            </a:r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CC6114-09BB-454C-9D75-DA1EB87ADF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59508" y="0"/>
            <a:ext cx="332492" cy="6858000"/>
          </a:xfrm>
          <a:prstGeom prst="rect">
            <a:avLst/>
          </a:prstGeom>
        </p:spPr>
      </p:pic>
      <p:sp>
        <p:nvSpPr>
          <p:cNvPr id="11" name="Shape 2124">
            <a:extLst>
              <a:ext uri="{FF2B5EF4-FFF2-40B4-BE49-F238E27FC236}">
                <a16:creationId xmlns:a16="http://schemas.microsoft.com/office/drawing/2014/main" id="{1E5E24CB-0145-4D8F-97CB-CD8132511305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>
            <a:off x="957733" y="2303686"/>
            <a:ext cx="3249431" cy="4032805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Shape 2124">
            <a:extLst>
              <a:ext uri="{FF2B5EF4-FFF2-40B4-BE49-F238E27FC236}">
                <a16:creationId xmlns:a16="http://schemas.microsoft.com/office/drawing/2014/main" id="{19E6A34E-EC07-4BDD-9E4A-32B467FCCC90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624565" y="2303685"/>
            <a:ext cx="3249431" cy="4032805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Shape 2124">
            <a:extLst>
              <a:ext uri="{FF2B5EF4-FFF2-40B4-BE49-F238E27FC236}">
                <a16:creationId xmlns:a16="http://schemas.microsoft.com/office/drawing/2014/main" id="{81DBF0EE-FA71-4A07-9D8A-C82544C0BB57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8259078" y="2303684"/>
            <a:ext cx="3249431" cy="4032805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8709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 dark">
    <p:bg>
      <p:bgPr>
        <a:solidFill>
          <a:schemeClr val="tx2"/>
        </a:solidFill>
        <a:effectLst/>
      </p:bgPr>
    </p:bg>
    <p:spTree>
      <p:nvGrpSpPr>
        <p:cNvPr id="1" name="Shape 3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5" name="Shape 3505"/>
          <p:cNvSpPr txBox="1">
            <a:spLocks noGrp="1"/>
          </p:cNvSpPr>
          <p:nvPr>
            <p:ph type="sldNum" idx="12"/>
          </p:nvPr>
        </p:nvSpPr>
        <p:spPr>
          <a:xfrm>
            <a:off x="122041" y="629360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80BFB7"/>
                </a:solidFill>
              </a:defRPr>
            </a:lvl1pPr>
            <a:lvl2pPr lvl="1">
              <a:buNone/>
              <a:defRPr>
                <a:solidFill>
                  <a:srgbClr val="80BFB7"/>
                </a:solidFill>
              </a:defRPr>
            </a:lvl2pPr>
            <a:lvl3pPr lvl="2">
              <a:buNone/>
              <a:defRPr>
                <a:solidFill>
                  <a:srgbClr val="80BFB7"/>
                </a:solidFill>
              </a:defRPr>
            </a:lvl3pPr>
            <a:lvl4pPr lvl="3">
              <a:buNone/>
              <a:defRPr>
                <a:solidFill>
                  <a:srgbClr val="80BFB7"/>
                </a:solidFill>
              </a:defRPr>
            </a:lvl4pPr>
            <a:lvl5pPr lvl="4">
              <a:buNone/>
              <a:defRPr>
                <a:solidFill>
                  <a:srgbClr val="80BFB7"/>
                </a:solidFill>
              </a:defRPr>
            </a:lvl5pPr>
            <a:lvl6pPr lvl="5">
              <a:buNone/>
              <a:defRPr>
                <a:solidFill>
                  <a:srgbClr val="80BFB7"/>
                </a:solidFill>
              </a:defRPr>
            </a:lvl6pPr>
            <a:lvl7pPr lvl="6">
              <a:buNone/>
              <a:defRPr>
                <a:solidFill>
                  <a:srgbClr val="80BFB7"/>
                </a:solidFill>
              </a:defRPr>
            </a:lvl7pPr>
            <a:lvl8pPr lvl="7">
              <a:buNone/>
              <a:defRPr>
                <a:solidFill>
                  <a:srgbClr val="80BFB7"/>
                </a:solidFill>
              </a:defRPr>
            </a:lvl8pPr>
            <a:lvl9pPr lvl="8">
              <a:buNone/>
              <a:defRPr>
                <a:solidFill>
                  <a:srgbClr val="80BFB7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36894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1489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614891" cy="4351339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j-lt"/>
              </a:defRPr>
            </a:lvl1pPr>
          </a:lstStyle>
          <a:p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59550" y="6356351"/>
            <a:ext cx="5593541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</a:defRPr>
            </a:lvl1pPr>
          </a:lstStyle>
          <a:p>
            <a:r>
              <a:rPr lang="sv-SE"/>
              <a:t>www.lifecyclecenter.se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C4311-D6F7-491F-B096-AD832EFAD090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63F649-363F-4E38-B7E6-705BA393DD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59508" y="0"/>
            <a:ext cx="332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9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696177"/>
            <a:ext cx="10515600" cy="1393473"/>
          </a:xfrm>
        </p:spPr>
        <p:txBody>
          <a:bodyPr/>
          <a:lstStyle>
            <a:lvl1pPr marL="0" indent="0">
              <a:buNone/>
              <a:defRPr sz="2400" i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0013" y="6313662"/>
            <a:ext cx="601839" cy="441501"/>
          </a:xfrm>
        </p:spPr>
        <p:txBody>
          <a:bodyPr/>
          <a:lstStyle>
            <a:lvl1pPr algn="l">
              <a:defRPr/>
            </a:lvl1pPr>
          </a:lstStyle>
          <a:p>
            <a:fld id="{D6DC4311-D6F7-491F-B096-AD832EFAD090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B1630-FD6C-43F0-A783-A5C7DC4BA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2651" y="6351849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</a:defRPr>
            </a:lvl1pPr>
          </a:lstStyle>
          <a:p>
            <a:r>
              <a:rPr lang="sv-SE"/>
              <a:t>www.lifecyclecenter.se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33970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4177" y="6356350"/>
            <a:ext cx="714023" cy="501649"/>
          </a:xfrm>
        </p:spPr>
        <p:txBody>
          <a:bodyPr/>
          <a:lstStyle/>
          <a:p>
            <a:fld id="{D6DC4311-D6F7-491F-B096-AD832EFAD090}" type="slidenum">
              <a:rPr lang="sv-SE" smtClean="0"/>
              <a:t>‹#›</a:t>
            </a:fld>
            <a:endParaRPr lang="sv-S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3B06253-1BB1-4A94-9CB0-4D5B64246E9A}"/>
              </a:ext>
            </a:extLst>
          </p:cNvPr>
          <p:cNvSpPr txBox="1">
            <a:spLocks/>
          </p:cNvSpPr>
          <p:nvPr userDrawn="1"/>
        </p:nvSpPr>
        <p:spPr>
          <a:xfrm>
            <a:off x="7239000" y="6424611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www.lifecyclecenter.se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6689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cap="all" baseline="0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 sz="2400"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cap="all" baseline="0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 sz="2400"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4177" y="6356350"/>
            <a:ext cx="471312" cy="501649"/>
          </a:xfrm>
        </p:spPr>
        <p:txBody>
          <a:bodyPr/>
          <a:lstStyle/>
          <a:p>
            <a:fld id="{D6DC4311-D6F7-491F-B096-AD832EFAD090}" type="slidenum">
              <a:rPr lang="sv-SE" smtClean="0"/>
              <a:t>‹#›</a:t>
            </a:fld>
            <a:endParaRPr lang="sv-S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37EF5BF-F814-46CB-86D8-11D54175F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40588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</a:defRPr>
            </a:lvl1pPr>
          </a:lstStyle>
          <a:p>
            <a:r>
              <a:rPr lang="sv-SE"/>
              <a:t>www.lifecyclecenter.se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0269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4177" y="6356350"/>
            <a:ext cx="714023" cy="501649"/>
          </a:xfrm>
        </p:spPr>
        <p:txBody>
          <a:bodyPr/>
          <a:lstStyle/>
          <a:p>
            <a:fld id="{D6DC4311-D6F7-491F-B096-AD832EFAD090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3DD6542-51E3-42D7-BAF8-E62010E45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</a:defRPr>
            </a:lvl1pPr>
          </a:lstStyle>
          <a:p>
            <a:r>
              <a:rPr lang="sv-SE"/>
              <a:t>www.lifecyclecenter.se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63192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14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3756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3734" y="1"/>
            <a:ext cx="6028265" cy="6857999"/>
          </a:xfrm>
        </p:spPr>
        <p:txBody>
          <a:bodyPr/>
          <a:lstStyle>
            <a:lvl1pPr marL="0" indent="0">
              <a:buNone/>
              <a:defRPr sz="3200">
                <a:latin typeface="+mj-lt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057401"/>
            <a:ext cx="43756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2019" y="6299905"/>
            <a:ext cx="627768" cy="416984"/>
          </a:xfrm>
        </p:spPr>
        <p:txBody>
          <a:bodyPr/>
          <a:lstStyle>
            <a:lvl1pPr algn="l">
              <a:defRPr/>
            </a:lvl1pPr>
          </a:lstStyle>
          <a:p>
            <a:fld id="{D6DC4311-D6F7-491F-B096-AD832EFAD090}" type="slidenum">
              <a:rPr lang="sv-SE" smtClean="0"/>
              <a:t>‹#›</a:t>
            </a:fld>
            <a:endParaRPr lang="sv-S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CBF33B-68BF-4D10-A94F-169CBDF4F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88055" y="6351764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</a:defRPr>
            </a:lvl1pPr>
          </a:lstStyle>
          <a:p>
            <a:r>
              <a:rPr lang="sv-SE"/>
              <a:t>www.lifecyclecenter.se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87080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110974" y="6322482"/>
            <a:ext cx="730956" cy="439561"/>
          </a:xfrm>
        </p:spPr>
        <p:txBody>
          <a:bodyPr/>
          <a:lstStyle/>
          <a:p>
            <a:fld id="{D6DC4311-D6F7-491F-B096-AD832EFAD090}" type="slidenum">
              <a:rPr lang="sv-SE" smtClean="0"/>
              <a:t>‹#›</a:t>
            </a:fld>
            <a:endParaRPr lang="sv-SE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3"/>
          </p:nvPr>
        </p:nvSpPr>
        <p:spPr>
          <a:xfrm>
            <a:off x="702229" y="626270"/>
            <a:ext cx="3657600" cy="80803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  <a:endParaRPr lang="sv-S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6CF55E0-6109-46C6-A884-BFFAF27E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0" y="6322482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+mj-lt"/>
              </a:defRPr>
            </a:lvl1pPr>
          </a:lstStyle>
          <a:p>
            <a:r>
              <a:rPr lang="sv-SE"/>
              <a:t>www.lifecyclecenter.se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38839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3200" y="6368345"/>
            <a:ext cx="635000" cy="353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D6DC4311-D6F7-491F-B096-AD832EFAD09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BF94F-9322-4FA7-B0DD-F7880F888C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11901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</a:defRPr>
            </a:lvl1pPr>
          </a:lstStyle>
          <a:p>
            <a:r>
              <a:rPr lang="sv-SE"/>
              <a:t>www.lifecyclecenter.se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64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transition>
    <p:fade thruBlk="1"/>
  </p:transition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://www.lifecyclecenter.se/" TargetMode="External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hyperlink" Target="https://www.linkedin.com/company/swedish-life-cycle-center/" TargetMode="External"/><Relationship Id="rId4" Type="http://schemas.openxmlformats.org/officeDocument/2006/relationships/hyperlink" Target="https://twitter.com/Lifecyclecenter" TargetMode="External"/><Relationship Id="rId9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23.jp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8.png"/><Relationship Id="rId20" Type="http://schemas.openxmlformats.org/officeDocument/2006/relationships/image" Target="../media/image22.jpg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5.emf"/><Relationship Id="rId10" Type="http://schemas.openxmlformats.org/officeDocument/2006/relationships/image" Target="../media/image12.png"/><Relationship Id="rId19" Type="http://schemas.openxmlformats.org/officeDocument/2006/relationships/image" Target="../media/image21.jp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fecyclecenter.se/events/network-conference-february-2019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lifecyclecenter.se/events/webinar-what-measures-for-resource-efficiency-and-circularity-are-suited-to-what-type-of-products/" TargetMode="External"/><Relationship Id="rId5" Type="http://schemas.openxmlformats.org/officeDocument/2006/relationships/hyperlink" Target="https://www.lifecyclecenter.se/events/webinar-towards-increased-impact-of-life-cycle-information/" TargetMode="Externa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9EA5721-7ECC-4513-81ED-AEE432A448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333333"/>
                </a:solidFill>
                <a:cs typeface="Helvetica Light"/>
              </a:rPr>
              <a:t>Swedish Life Cycle Center is a center of excellence for the advance of applied life cycle thinking in industry and other parts of society</a:t>
            </a:r>
          </a:p>
          <a:p>
            <a:endParaRPr lang="sv-SE" dirty="0">
              <a:effectLst/>
            </a:endParaRPr>
          </a:p>
        </p:txBody>
      </p:sp>
      <p:pic>
        <p:nvPicPr>
          <p:cNvPr id="4" name="Picture Placeholder 8">
            <a:extLst>
              <a:ext uri="{FF2B5EF4-FFF2-40B4-BE49-F238E27FC236}">
                <a16:creationId xmlns:a16="http://schemas.microsoft.com/office/drawing/2014/main" id="{AF736F14-54BE-478A-8F63-89FCC2ED9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92" y="2308760"/>
            <a:ext cx="3310409" cy="13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74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B4581-0998-41B0-9F0D-9687919D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148821" cy="1600200"/>
          </a:xfrm>
        </p:spPr>
        <p:txBody>
          <a:bodyPr/>
          <a:lstStyle/>
          <a:p>
            <a:r>
              <a:rPr lang="sv-SE" dirty="0"/>
              <a:t>A </a:t>
            </a:r>
            <a:r>
              <a:rPr lang="sv-SE" dirty="0" err="1"/>
              <a:t>value-adding</a:t>
            </a:r>
            <a:r>
              <a:rPr lang="sv-SE" dirty="0"/>
              <a:t> partnership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7737B9A-A81A-4A63-9227-75CEE04EE1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639" t="-687" r="28535" b="-1"/>
          <a:stretch/>
        </p:blipFill>
        <p:spPr>
          <a:xfrm>
            <a:off x="6385210" y="-67736"/>
            <a:ext cx="5863236" cy="692573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2A0428-33BD-470D-97F8-88E29AB44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2429934"/>
            <a:ext cx="4698595" cy="3811588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Obtain tools and inspiration for new strategies and working processes to implement in your operations.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Benchmark the partners within the center.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Collaborate in joint research projects with academia, research institutes and partners in industry and </a:t>
            </a:r>
            <a:r>
              <a:rPr lang="sv-SE" dirty="0" err="1"/>
              <a:t>authorities</a:t>
            </a:r>
            <a:r>
              <a:rPr lang="sv-SE" dirty="0"/>
              <a:t> </a:t>
            </a:r>
            <a:r>
              <a:rPr lang="sv-SE" dirty="0" err="1"/>
              <a:t>involved</a:t>
            </a:r>
            <a:r>
              <a:rPr lang="sv-SE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 your knowledge through close contact with other experts within the life cycle field.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 highlighted as a frontrunner in sustainability. Your good examples, research or initiatives are communicated in the channels of Swedish Life Cycle Center.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Obtain access to high quality decision support and a network of over 400 life cycle professionals.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Get involved in strategic development through your seat on the center Board.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Find new ways to manage long-term sustainability.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the web forum for close contact with partners.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a larger impact through joint efforts to influence </a:t>
            </a:r>
            <a:r>
              <a:rPr lang="sv-SE" dirty="0"/>
              <a:t>national and international </a:t>
            </a:r>
            <a:r>
              <a:rPr lang="sv-SE" dirty="0" err="1"/>
              <a:t>initiatives</a:t>
            </a:r>
            <a:r>
              <a:rPr lang="sv-SE" dirty="0"/>
              <a:t>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1CAA8B-48CE-4FE3-9235-A19E708D1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3754" y="6351764"/>
            <a:ext cx="4114800" cy="365125"/>
          </a:xfrm>
        </p:spPr>
        <p:txBody>
          <a:bodyPr/>
          <a:lstStyle/>
          <a:p>
            <a:r>
              <a:rPr lang="sv-SE" dirty="0"/>
              <a:t>www.lifecyclecenter.se</a:t>
            </a:r>
          </a:p>
        </p:txBody>
      </p:sp>
    </p:spTree>
    <p:extLst>
      <p:ext uri="{BB962C8B-B14F-4D97-AF65-F5344CB8AC3E}">
        <p14:creationId xmlns:p14="http://schemas.microsoft.com/office/powerpoint/2010/main" val="4063973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4204E1-DF1F-4E0D-93FE-4CBDD3BFE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77EBAF-BCE5-46A1-AA87-280DDB660CA9}"/>
              </a:ext>
            </a:extLst>
          </p:cNvPr>
          <p:cNvSpPr/>
          <p:nvPr/>
        </p:nvSpPr>
        <p:spPr>
          <a:xfrm>
            <a:off x="6810376" y="2054576"/>
            <a:ext cx="5381624" cy="3093157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BBF94A-4DB7-4456-9CF4-A4C3104F26A0}"/>
              </a:ext>
            </a:extLst>
          </p:cNvPr>
          <p:cNvSpPr txBox="1"/>
          <p:nvPr/>
        </p:nvSpPr>
        <p:spPr>
          <a:xfrm>
            <a:off x="7145867" y="2385450"/>
            <a:ext cx="4799189" cy="2924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tx2"/>
                </a:solidFill>
              </a:rPr>
              <a:t>“Swedish Life Cycle Center sees beyond national and industrial borders. With its unique working groups, the center can affect the international development in the life cycle field.”</a:t>
            </a:r>
          </a:p>
          <a:p>
            <a:pPr algn="ctr">
              <a:lnSpc>
                <a:spcPct val="150000"/>
              </a:lnSpc>
            </a:pPr>
            <a:r>
              <a:rPr lang="en-US" sz="1467" dirty="0">
                <a:solidFill>
                  <a:schemeClr val="tx2"/>
                </a:solidFill>
              </a:rPr>
              <a:t>-</a:t>
            </a:r>
            <a:r>
              <a:rPr lang="en-US" sz="1200" dirty="0">
                <a:solidFill>
                  <a:schemeClr val="tx2"/>
                </a:solidFill>
              </a:rPr>
              <a:t> Elin Eriksson, IVL Swedish Environmental Research Institute </a:t>
            </a:r>
            <a:endParaRPr lang="en-US" sz="1467" dirty="0">
              <a:solidFill>
                <a:schemeClr val="tx2"/>
              </a:solidFill>
            </a:endParaRPr>
          </a:p>
          <a:p>
            <a:pPr algn="ctr"/>
            <a:endParaRPr lang="sv-S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28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BBBF15-88DB-4EC2-9C20-F898F3ADAC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2"/>
          <a:stretch/>
        </p:blipFill>
        <p:spPr>
          <a:xfrm>
            <a:off x="-143852" y="-279400"/>
            <a:ext cx="12335852" cy="80454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77EBAF-BCE5-46A1-AA87-280DDB660CA9}"/>
              </a:ext>
            </a:extLst>
          </p:cNvPr>
          <p:cNvSpPr/>
          <p:nvPr/>
        </p:nvSpPr>
        <p:spPr>
          <a:xfrm>
            <a:off x="6810376" y="2054576"/>
            <a:ext cx="5381624" cy="3093157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BBF94A-4DB7-4456-9CF4-A4C3104F26A0}"/>
              </a:ext>
            </a:extLst>
          </p:cNvPr>
          <p:cNvSpPr txBox="1"/>
          <p:nvPr/>
        </p:nvSpPr>
        <p:spPr>
          <a:xfrm>
            <a:off x="7145867" y="2577958"/>
            <a:ext cx="4799189" cy="2554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6"/>
                </a:solidFill>
              </a:rPr>
              <a:t>“With a lot of competence gathered in one network we can easier reach out with new research solutions and life cycle knowledge.”</a:t>
            </a:r>
            <a:r>
              <a:rPr lang="en-US" sz="2133" i="1" dirty="0">
                <a:solidFill>
                  <a:schemeClr val="accent6"/>
                </a:solidFill>
              </a:rPr>
              <a:t> </a:t>
            </a:r>
            <a:endParaRPr lang="en-US" sz="2133" dirty="0">
              <a:solidFill>
                <a:schemeClr val="accent6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467" dirty="0">
                <a:solidFill>
                  <a:schemeClr val="tx2"/>
                </a:solidFill>
              </a:rPr>
              <a:t>-</a:t>
            </a:r>
            <a:r>
              <a:rPr lang="en-US" sz="1200" dirty="0">
                <a:solidFill>
                  <a:schemeClr val="tx2"/>
                </a:solidFill>
              </a:rPr>
              <a:t> Susanna Widstrand, Swedish Energy Agency</a:t>
            </a:r>
            <a:endParaRPr lang="en-US" sz="1467" dirty="0">
              <a:solidFill>
                <a:schemeClr val="tx2"/>
              </a:solidFill>
            </a:endParaRPr>
          </a:p>
          <a:p>
            <a:pPr algn="ctr"/>
            <a:endParaRPr lang="sv-S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876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B779F1-CA42-4478-921C-1417923619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0" b="16716"/>
          <a:stretch/>
        </p:blipFill>
        <p:spPr>
          <a:xfrm>
            <a:off x="0" y="-50800"/>
            <a:ext cx="12461693" cy="6972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77EBAF-BCE5-46A1-AA87-280DDB660CA9}"/>
              </a:ext>
            </a:extLst>
          </p:cNvPr>
          <p:cNvSpPr/>
          <p:nvPr/>
        </p:nvSpPr>
        <p:spPr>
          <a:xfrm>
            <a:off x="6810376" y="2054576"/>
            <a:ext cx="5381624" cy="3093157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BBF94A-4DB7-4456-9CF4-A4C3104F26A0}"/>
              </a:ext>
            </a:extLst>
          </p:cNvPr>
          <p:cNvSpPr txBox="1"/>
          <p:nvPr/>
        </p:nvSpPr>
        <p:spPr>
          <a:xfrm>
            <a:off x="7145867" y="2385450"/>
            <a:ext cx="47991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“The network has supported in many issues. When we discussed purchasing a new software solution for LCA, the center’s partners were there to give advice and share experience.”</a:t>
            </a:r>
            <a:endParaRPr lang="en-US" sz="2400" dirty="0"/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2"/>
                </a:solidFill>
              </a:rPr>
              <a:t>Anna Widerberg, Volvo Cars</a:t>
            </a:r>
            <a:endParaRPr lang="sv-SE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241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1" name="Shape 404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14</a:t>
            </a:fld>
            <a:endParaRPr/>
          </a:p>
        </p:txBody>
      </p:sp>
      <p:sp>
        <p:nvSpPr>
          <p:cNvPr id="4038" name="Shape 4038"/>
          <p:cNvSpPr txBox="1">
            <a:spLocks noGrp="1"/>
          </p:cNvSpPr>
          <p:nvPr>
            <p:ph type="ctrTitle" idx="4294967295"/>
          </p:nvPr>
        </p:nvSpPr>
        <p:spPr>
          <a:xfrm>
            <a:off x="812800" y="929373"/>
            <a:ext cx="6485467" cy="15472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6000" b="1" dirty="0">
                <a:solidFill>
                  <a:schemeClr val="accent1"/>
                </a:solidFill>
              </a:rPr>
              <a:t>T</a:t>
            </a:r>
            <a:r>
              <a:rPr lang="sv-SE" sz="6000" b="1" dirty="0">
                <a:solidFill>
                  <a:schemeClr val="accent1"/>
                </a:solidFill>
              </a:rPr>
              <a:t>hank </a:t>
            </a:r>
            <a:r>
              <a:rPr lang="sv-SE" sz="6000" b="1" dirty="0" err="1">
                <a:solidFill>
                  <a:schemeClr val="accent1"/>
                </a:solidFill>
              </a:rPr>
              <a:t>you</a:t>
            </a:r>
            <a:r>
              <a:rPr lang="sv-SE" sz="6000" b="1" dirty="0">
                <a:solidFill>
                  <a:schemeClr val="accent1"/>
                </a:solidFill>
              </a:rPr>
              <a:t>!</a:t>
            </a:r>
            <a:endParaRPr sz="6000" b="1" dirty="0">
              <a:solidFill>
                <a:schemeClr val="accent1"/>
              </a:solidFill>
            </a:endParaRPr>
          </a:p>
        </p:txBody>
      </p:sp>
      <p:sp>
        <p:nvSpPr>
          <p:cNvPr id="4040" name="Shape 4040"/>
          <p:cNvSpPr txBox="1">
            <a:spLocks noGrp="1"/>
          </p:cNvSpPr>
          <p:nvPr>
            <p:ph type="body" idx="4294967295"/>
          </p:nvPr>
        </p:nvSpPr>
        <p:spPr>
          <a:xfrm>
            <a:off x="812800" y="2536308"/>
            <a:ext cx="6485467" cy="183665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800"/>
              </a:spcBef>
              <a:buNone/>
            </a:pPr>
            <a:r>
              <a:rPr lang="en-US" sz="1867" dirty="0">
                <a:solidFill>
                  <a:schemeClr val="bg1"/>
                </a:solidFill>
                <a:cs typeface="Arial"/>
                <a:hlinkClick r:id="rId3"/>
              </a:rPr>
              <a:t>www.lifecyclecenter.se</a:t>
            </a:r>
            <a:endParaRPr lang="en-US" sz="1867" dirty="0">
              <a:solidFill>
                <a:schemeClr val="bg1"/>
              </a:solidFill>
              <a:cs typeface="Arial"/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en-US" sz="1867" dirty="0">
                <a:solidFill>
                  <a:schemeClr val="bg1"/>
                </a:solidFill>
                <a:cs typeface="Arial"/>
                <a:hlinkClick r:id="rId4"/>
              </a:rPr>
              <a:t>Twitter: @</a:t>
            </a:r>
            <a:r>
              <a:rPr lang="en-US" sz="1867" dirty="0" err="1">
                <a:solidFill>
                  <a:schemeClr val="bg1"/>
                </a:solidFill>
                <a:cs typeface="Arial"/>
                <a:hlinkClick r:id="rId4"/>
              </a:rPr>
              <a:t>lifecyclecenter</a:t>
            </a:r>
            <a:endParaRPr lang="en-US" sz="1867" dirty="0">
              <a:solidFill>
                <a:schemeClr val="bg1"/>
              </a:solidFill>
              <a:cs typeface="Arial"/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en-US" sz="1867" dirty="0">
                <a:solidFill>
                  <a:schemeClr val="bg1"/>
                </a:solidFill>
                <a:hlinkClick r:id="rId5"/>
              </a:rPr>
              <a:t>LinkedIn: </a:t>
            </a:r>
            <a:r>
              <a:rPr lang="en-US" sz="1867" dirty="0">
                <a:solidFill>
                  <a:schemeClr val="bg1"/>
                </a:solidFill>
                <a:cs typeface="Arial"/>
                <a:hlinkClick r:id="rId5"/>
              </a:rPr>
              <a:t>Swedish Life Cycle Center</a:t>
            </a:r>
            <a:endParaRPr lang="en-US" sz="1867" dirty="0">
              <a:solidFill>
                <a:schemeClr val="bg1"/>
              </a:solidFill>
              <a:cs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E56883-5241-4881-B836-A203BEAC65E6}"/>
              </a:ext>
            </a:extLst>
          </p:cNvPr>
          <p:cNvGrpSpPr/>
          <p:nvPr/>
        </p:nvGrpSpPr>
        <p:grpSpPr>
          <a:xfrm>
            <a:off x="326007" y="4407450"/>
            <a:ext cx="11384262" cy="2198703"/>
            <a:chOff x="314923" y="4163606"/>
            <a:chExt cx="11384262" cy="219870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CBE6190-4E63-4D30-A6EC-AA96734E7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1017" y="4188770"/>
              <a:ext cx="1611732" cy="159488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E57A568-8D52-4415-ADFC-E168B704E0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0" t="7046" r="6410" b="7440"/>
            <a:stretch/>
          </p:blipFill>
          <p:spPr>
            <a:xfrm>
              <a:off x="3730406" y="4302989"/>
              <a:ext cx="1432899" cy="1386220"/>
            </a:xfrm>
            <a:prstGeom prst="flowChartConnector">
              <a:avLst/>
            </a:prstGeom>
          </p:spPr>
        </p:pic>
        <p:sp>
          <p:nvSpPr>
            <p:cNvPr id="19" name="Shape 4040">
              <a:extLst>
                <a:ext uri="{FF2B5EF4-FFF2-40B4-BE49-F238E27FC236}">
                  <a16:creationId xmlns:a16="http://schemas.microsoft.com/office/drawing/2014/main" id="{B1E460B5-363B-4F12-AAF7-2E567E31215B}"/>
                </a:ext>
              </a:extLst>
            </p:cNvPr>
            <p:cNvSpPr txBox="1">
              <a:spLocks/>
            </p:cNvSpPr>
            <p:nvPr/>
          </p:nvSpPr>
          <p:spPr>
            <a:xfrm>
              <a:off x="2974581" y="5664973"/>
              <a:ext cx="2954629" cy="673100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t" anchorCtr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200" dirty="0">
                  <a:solidFill>
                    <a:schemeClr val="bg1"/>
                  </a:solidFill>
                </a:rPr>
                <a:t>Project Manager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200" dirty="0">
                  <a:solidFill>
                    <a:schemeClr val="bg1"/>
                  </a:solidFill>
                </a:rPr>
                <a:t>Anna.wikstrom@chalmers.se</a:t>
              </a:r>
            </a:p>
          </p:txBody>
        </p:sp>
        <p:sp>
          <p:nvSpPr>
            <p:cNvPr id="24" name="Shape 4040">
              <a:extLst>
                <a:ext uri="{FF2B5EF4-FFF2-40B4-BE49-F238E27FC236}">
                  <a16:creationId xmlns:a16="http://schemas.microsoft.com/office/drawing/2014/main" id="{64EBB4A8-33A8-4D1F-B610-971D783E7B26}"/>
                </a:ext>
              </a:extLst>
            </p:cNvPr>
            <p:cNvSpPr txBox="1">
              <a:spLocks/>
            </p:cNvSpPr>
            <p:nvPr/>
          </p:nvSpPr>
          <p:spPr>
            <a:xfrm>
              <a:off x="8744556" y="5689209"/>
              <a:ext cx="2954629" cy="673100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t" anchorCtr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200" dirty="0">
                  <a:solidFill>
                    <a:schemeClr val="bg1"/>
                  </a:solidFill>
                </a:rPr>
                <a:t>Project Manager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200" dirty="0">
                  <a:solidFill>
                    <a:schemeClr val="bg1"/>
                  </a:solidFill>
                </a:rPr>
                <a:t>Maria.rydberg@chalmers.se</a:t>
              </a:r>
            </a:p>
          </p:txBody>
        </p:sp>
        <p:sp>
          <p:nvSpPr>
            <p:cNvPr id="25" name="Shape 4040">
              <a:extLst>
                <a:ext uri="{FF2B5EF4-FFF2-40B4-BE49-F238E27FC236}">
                  <a16:creationId xmlns:a16="http://schemas.microsoft.com/office/drawing/2014/main" id="{F4872D89-881A-4D9A-A967-7FC224AB9BC6}"/>
                </a:ext>
              </a:extLst>
            </p:cNvPr>
            <p:cNvSpPr txBox="1">
              <a:spLocks/>
            </p:cNvSpPr>
            <p:nvPr/>
          </p:nvSpPr>
          <p:spPr>
            <a:xfrm>
              <a:off x="5804416" y="5678725"/>
              <a:ext cx="2954629" cy="673100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t" anchorCtr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200" dirty="0">
                  <a:solidFill>
                    <a:schemeClr val="bg1"/>
                  </a:solidFill>
                </a:rPr>
                <a:t>Project Manager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200" dirty="0">
                  <a:solidFill>
                    <a:schemeClr val="bg1"/>
                  </a:solidFill>
                </a:rPr>
                <a:t>Jenny.lagergren@chalmers.se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4E458C6-E781-43E2-A0F5-8F871FCA0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367" y="4163606"/>
              <a:ext cx="1646636" cy="1629425"/>
            </a:xfrm>
            <a:prstGeom prst="rect">
              <a:avLst/>
            </a:prstGeom>
          </p:spPr>
        </p:pic>
        <p:sp>
          <p:nvSpPr>
            <p:cNvPr id="27" name="Shape 4040">
              <a:extLst>
                <a:ext uri="{FF2B5EF4-FFF2-40B4-BE49-F238E27FC236}">
                  <a16:creationId xmlns:a16="http://schemas.microsoft.com/office/drawing/2014/main" id="{33ACDA2A-4B19-446C-B60F-390F51C9690F}"/>
                </a:ext>
              </a:extLst>
            </p:cNvPr>
            <p:cNvSpPr txBox="1">
              <a:spLocks/>
            </p:cNvSpPr>
            <p:nvPr/>
          </p:nvSpPr>
          <p:spPr>
            <a:xfrm>
              <a:off x="314923" y="5669607"/>
              <a:ext cx="2954629" cy="673100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t" anchorCtr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200" dirty="0">
                  <a:solidFill>
                    <a:schemeClr val="bg1"/>
                  </a:solidFill>
                </a:rPr>
                <a:t>Director (parental leave)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200" dirty="0">
                  <a:solidFill>
                    <a:schemeClr val="bg1"/>
                  </a:solidFill>
                </a:rPr>
                <a:t>Sara.palander@chalmers.se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C3052B8-2838-47D5-9BD0-8DF37F0A19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7" t="3672" r="21598" b="2141"/>
          <a:stretch/>
        </p:blipFill>
        <p:spPr>
          <a:xfrm>
            <a:off x="9411240" y="4530220"/>
            <a:ext cx="1490913" cy="148234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49080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800px-World_map_blank_without_borders.svg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40"/>
          <a:stretch/>
        </p:blipFill>
        <p:spPr>
          <a:xfrm>
            <a:off x="2611030" y="2119251"/>
            <a:ext cx="7474660" cy="3553236"/>
          </a:xfrm>
          <a:prstGeom prst="rect">
            <a:avLst/>
          </a:prstGeom>
        </p:spPr>
      </p:pic>
      <p:pic>
        <p:nvPicPr>
          <p:cNvPr id="5" name="Picture Placeholder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68" y="596846"/>
            <a:ext cx="2034209" cy="8080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0846" y="3435447"/>
            <a:ext cx="37897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i="1" dirty="0">
                <a:solidFill>
                  <a:schemeClr val="accent1"/>
                </a:solidFill>
              </a:rPr>
              <a:t>We aim for credible &amp; applied life cycle thinking globally!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1C74435-F205-49A4-BDAB-4D8D39521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www.lifecyclecenter.se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86924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8" name="Shape 3858"/>
          <p:cNvSpPr txBox="1">
            <a:spLocks noGrp="1"/>
          </p:cNvSpPr>
          <p:nvPr>
            <p:ph type="ctrTitle"/>
          </p:nvPr>
        </p:nvSpPr>
        <p:spPr>
          <a:xfrm>
            <a:off x="732219" y="3826342"/>
            <a:ext cx="9339713" cy="15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buSzPts val="3600"/>
            </a:pPr>
            <a:r>
              <a:rPr lang="sv-SE" sz="4400" dirty="0"/>
              <a:t>A partner driven center</a:t>
            </a:r>
            <a:endParaRPr sz="4400" dirty="0"/>
          </a:p>
        </p:txBody>
      </p:sp>
      <p:sp>
        <p:nvSpPr>
          <p:cNvPr id="3859" name="Shape 3859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sv-SE" dirty="0"/>
              <a:t>14 partners and 7 </a:t>
            </a:r>
            <a:r>
              <a:rPr lang="sv-SE" dirty="0" err="1"/>
              <a:t>government</a:t>
            </a:r>
            <a:r>
              <a:rPr lang="sv-SE" dirty="0"/>
              <a:t> </a:t>
            </a:r>
            <a:r>
              <a:rPr lang="sv-SE" dirty="0" err="1"/>
              <a:t>agencies</a:t>
            </a:r>
            <a:r>
              <a:rPr lang="sv-SE" dirty="0"/>
              <a:t> in </a:t>
            </a:r>
            <a:r>
              <a:rPr lang="sv-SE" dirty="0" err="1"/>
              <a:t>collaboration</a:t>
            </a:r>
            <a:endParaRPr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70D8909-ED9D-48E4-AB8C-B08FB0A8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44720" y="6392460"/>
            <a:ext cx="4114800" cy="365125"/>
          </a:xfrm>
        </p:spPr>
        <p:txBody>
          <a:bodyPr/>
          <a:lstStyle/>
          <a:p>
            <a:r>
              <a:rPr lang="sv-SE"/>
              <a:t>www.lifecyclecenter.se</a:t>
            </a:r>
            <a:endParaRPr lang="sv-SE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6C001D0-DEE1-4FDF-9D2A-DF12390285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83" y="885328"/>
            <a:ext cx="808772" cy="89864"/>
          </a:xfrm>
          <a:prstGeom prst="rect">
            <a:avLst/>
          </a:prstGeom>
          <a:ln>
            <a:noFill/>
          </a:ln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D467AE5-B486-4633-A905-E702D97DCF0F}"/>
              </a:ext>
            </a:extLst>
          </p:cNvPr>
          <p:cNvCxnSpPr/>
          <p:nvPr/>
        </p:nvCxnSpPr>
        <p:spPr>
          <a:xfrm>
            <a:off x="1027474" y="1264571"/>
            <a:ext cx="823295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14922A6-1A09-4412-B938-2BABA80B4B72}"/>
              </a:ext>
            </a:extLst>
          </p:cNvPr>
          <p:cNvCxnSpPr/>
          <p:nvPr/>
        </p:nvCxnSpPr>
        <p:spPr>
          <a:xfrm>
            <a:off x="2056857" y="1265703"/>
            <a:ext cx="823295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1604CD8-DC8A-447C-AF1E-296C5F41BAE6}"/>
              </a:ext>
            </a:extLst>
          </p:cNvPr>
          <p:cNvCxnSpPr/>
          <p:nvPr/>
        </p:nvCxnSpPr>
        <p:spPr>
          <a:xfrm>
            <a:off x="3037702" y="1264571"/>
            <a:ext cx="823295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2F2A649-4757-4112-BE39-78D086BE03AE}"/>
              </a:ext>
            </a:extLst>
          </p:cNvPr>
          <p:cNvCxnSpPr/>
          <p:nvPr/>
        </p:nvCxnSpPr>
        <p:spPr>
          <a:xfrm>
            <a:off x="4037083" y="1265703"/>
            <a:ext cx="823295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9BAF7B7-5C24-4E5E-B217-98FCF712EEE8}"/>
              </a:ext>
            </a:extLst>
          </p:cNvPr>
          <p:cNvCxnSpPr/>
          <p:nvPr/>
        </p:nvCxnSpPr>
        <p:spPr>
          <a:xfrm>
            <a:off x="1027474" y="2302344"/>
            <a:ext cx="823295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FDDBD18-2C4D-4932-8FF6-A3BA0ED516F0}"/>
              </a:ext>
            </a:extLst>
          </p:cNvPr>
          <p:cNvCxnSpPr/>
          <p:nvPr/>
        </p:nvCxnSpPr>
        <p:spPr>
          <a:xfrm>
            <a:off x="2050732" y="2309602"/>
            <a:ext cx="823295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BAB5AC4-E127-4834-A3EB-1D1CD59CDE69}"/>
              </a:ext>
            </a:extLst>
          </p:cNvPr>
          <p:cNvCxnSpPr/>
          <p:nvPr/>
        </p:nvCxnSpPr>
        <p:spPr>
          <a:xfrm>
            <a:off x="3037702" y="2302344"/>
            <a:ext cx="823295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0297C8E-F268-46DD-B543-F355FB1E85CB}"/>
              </a:ext>
            </a:extLst>
          </p:cNvPr>
          <p:cNvCxnSpPr/>
          <p:nvPr/>
        </p:nvCxnSpPr>
        <p:spPr>
          <a:xfrm>
            <a:off x="4028694" y="2309601"/>
            <a:ext cx="823295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3AB2E2A-A9D2-4B85-A58C-BE43105F6EDF}"/>
              </a:ext>
            </a:extLst>
          </p:cNvPr>
          <p:cNvCxnSpPr/>
          <p:nvPr/>
        </p:nvCxnSpPr>
        <p:spPr>
          <a:xfrm>
            <a:off x="1041988" y="3387286"/>
            <a:ext cx="823295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294A83A-D618-4C57-BE63-EFE9BA5BEFD9}"/>
              </a:ext>
            </a:extLst>
          </p:cNvPr>
          <p:cNvCxnSpPr/>
          <p:nvPr/>
        </p:nvCxnSpPr>
        <p:spPr>
          <a:xfrm>
            <a:off x="2065246" y="3377766"/>
            <a:ext cx="823295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8A7BF54-4CE1-4814-A0AB-4A467155CD20}"/>
              </a:ext>
            </a:extLst>
          </p:cNvPr>
          <p:cNvCxnSpPr/>
          <p:nvPr/>
        </p:nvCxnSpPr>
        <p:spPr>
          <a:xfrm>
            <a:off x="3052216" y="3384267"/>
            <a:ext cx="823295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C2A5E95-13E0-414A-84BB-A4704036DB6F}"/>
              </a:ext>
            </a:extLst>
          </p:cNvPr>
          <p:cNvCxnSpPr/>
          <p:nvPr/>
        </p:nvCxnSpPr>
        <p:spPr>
          <a:xfrm>
            <a:off x="4043208" y="3377765"/>
            <a:ext cx="823295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59FD097-4BA1-4E3D-BD74-55C4DDEFDC73}"/>
              </a:ext>
            </a:extLst>
          </p:cNvPr>
          <p:cNvCxnSpPr/>
          <p:nvPr/>
        </p:nvCxnSpPr>
        <p:spPr>
          <a:xfrm>
            <a:off x="1096810" y="4367000"/>
            <a:ext cx="823295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05CE6C5-6698-4C76-8124-49DD89BD0282}"/>
              </a:ext>
            </a:extLst>
          </p:cNvPr>
          <p:cNvCxnSpPr/>
          <p:nvPr/>
        </p:nvCxnSpPr>
        <p:spPr>
          <a:xfrm>
            <a:off x="2120068" y="4365869"/>
            <a:ext cx="823295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D4558F2A-2AAC-47D9-9D21-DD4B6D00EE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095" y="853611"/>
            <a:ext cx="605579" cy="151395"/>
          </a:xfrm>
          <a:prstGeom prst="rect">
            <a:avLst/>
          </a:prstGeom>
          <a:ln>
            <a:noFill/>
          </a:ln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A577C24-BDAF-4563-BEDA-E543797024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581" y="688421"/>
            <a:ext cx="489460" cy="489460"/>
          </a:xfrm>
          <a:prstGeom prst="rect">
            <a:avLst/>
          </a:prstGeom>
          <a:ln>
            <a:noFill/>
          </a:ln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667F3D9-7773-4778-8B24-266DC58539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13" y="736880"/>
            <a:ext cx="384855" cy="384855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070D0A3-7539-4A6D-979B-BBB63F4DD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400" y="1815945"/>
            <a:ext cx="663274" cy="212318"/>
          </a:xfrm>
          <a:prstGeom prst="rect">
            <a:avLst/>
          </a:prstGeom>
          <a:ln>
            <a:noFill/>
          </a:ln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A07BE03-8F11-43BC-8EC3-FBE5CFCFF2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573" y="1752883"/>
            <a:ext cx="265112" cy="338441"/>
          </a:xfrm>
          <a:prstGeom prst="rect">
            <a:avLst/>
          </a:prstGeom>
          <a:ln>
            <a:noFill/>
          </a:ln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4A22FAE-517E-4F00-9D16-E584A395C0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201" y="1534686"/>
            <a:ext cx="765204" cy="765204"/>
          </a:xfrm>
          <a:prstGeom prst="rect">
            <a:avLst/>
          </a:pr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920851F-0F03-4659-835A-1734ED0A4A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62" y="2668384"/>
            <a:ext cx="718902" cy="718902"/>
          </a:xfrm>
          <a:prstGeom prst="rect">
            <a:avLst/>
          </a:prstGeom>
          <a:ln>
            <a:noFill/>
          </a:ln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29C6B96-BD86-4BC8-BF8D-4FDC4C5034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562" y="2796205"/>
            <a:ext cx="348962" cy="348962"/>
          </a:xfrm>
          <a:prstGeom prst="rect">
            <a:avLst/>
          </a:prstGeom>
          <a:ln>
            <a:noFill/>
          </a:ln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3D81182-ACAE-479A-947B-02FD7D4ACF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677" y="2493897"/>
            <a:ext cx="938499" cy="938499"/>
          </a:xfrm>
          <a:prstGeom prst="rect">
            <a:avLst/>
          </a:prstGeom>
          <a:ln>
            <a:noFill/>
          </a:ln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B5FBFF98-A2F4-48E4-9A37-F285E54CBA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342" y="2483549"/>
            <a:ext cx="869950" cy="869950"/>
          </a:xfrm>
          <a:prstGeom prst="rect">
            <a:avLst/>
          </a:prstGeom>
          <a:ln>
            <a:noFill/>
          </a:ln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0AC79D7C-6D84-4C56-8BCE-E18C1DEB52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175" y="3793686"/>
            <a:ext cx="489859" cy="489859"/>
          </a:xfrm>
          <a:prstGeom prst="rect">
            <a:avLst/>
          </a:prstGeom>
          <a:ln>
            <a:noFill/>
          </a:ln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EAE8040-AA34-43D6-B894-2F589A3ECE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370" y="3826342"/>
            <a:ext cx="489859" cy="489859"/>
          </a:xfrm>
          <a:prstGeom prst="rect">
            <a:avLst/>
          </a:prstGeom>
          <a:ln>
            <a:noFill/>
          </a:ln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7F80AF2-5C0A-4C57-970C-2A80A6D3BF9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84" y="1717583"/>
            <a:ext cx="355975" cy="399409"/>
          </a:xfrm>
          <a:prstGeom prst="rect">
            <a:avLst/>
          </a:prstGeom>
          <a:ln>
            <a:noFill/>
          </a:ln>
        </p:spPr>
      </p:pic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8AED106-C2E1-4922-98AD-8B4CF83370AE}"/>
              </a:ext>
            </a:extLst>
          </p:cNvPr>
          <p:cNvCxnSpPr/>
          <p:nvPr/>
        </p:nvCxnSpPr>
        <p:spPr>
          <a:xfrm>
            <a:off x="6416750" y="1250618"/>
            <a:ext cx="823295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E3FDA73-E22A-4F71-B71B-3B83F791E3DB}"/>
              </a:ext>
            </a:extLst>
          </p:cNvPr>
          <p:cNvCxnSpPr/>
          <p:nvPr/>
        </p:nvCxnSpPr>
        <p:spPr>
          <a:xfrm>
            <a:off x="7440008" y="1243362"/>
            <a:ext cx="823295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81D535F-228B-4294-BF8B-C76C62677397}"/>
              </a:ext>
            </a:extLst>
          </p:cNvPr>
          <p:cNvCxnSpPr/>
          <p:nvPr/>
        </p:nvCxnSpPr>
        <p:spPr>
          <a:xfrm>
            <a:off x="8426978" y="1250618"/>
            <a:ext cx="823295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5B40BF2A-C145-40C4-AAD1-850A7C87D6F9}"/>
              </a:ext>
            </a:extLst>
          </p:cNvPr>
          <p:cNvCxnSpPr/>
          <p:nvPr/>
        </p:nvCxnSpPr>
        <p:spPr>
          <a:xfrm>
            <a:off x="9417970" y="1243361"/>
            <a:ext cx="823295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3ED5338-08DD-414D-A9F8-D2F2E51A25DC}"/>
              </a:ext>
            </a:extLst>
          </p:cNvPr>
          <p:cNvCxnSpPr/>
          <p:nvPr/>
        </p:nvCxnSpPr>
        <p:spPr>
          <a:xfrm>
            <a:off x="6431264" y="2321046"/>
            <a:ext cx="823295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E4BA693-3B7B-4278-9843-02C1AE0A8F60}"/>
              </a:ext>
            </a:extLst>
          </p:cNvPr>
          <p:cNvCxnSpPr/>
          <p:nvPr/>
        </p:nvCxnSpPr>
        <p:spPr>
          <a:xfrm>
            <a:off x="7454522" y="2319915"/>
            <a:ext cx="823295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D3973E4-5750-422C-84A3-E88EEF6F9E9A}"/>
              </a:ext>
            </a:extLst>
          </p:cNvPr>
          <p:cNvCxnSpPr/>
          <p:nvPr/>
        </p:nvCxnSpPr>
        <p:spPr>
          <a:xfrm>
            <a:off x="8441492" y="2321046"/>
            <a:ext cx="823295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6DE1C448-811A-4ABE-86EB-2C7701649715}"/>
              </a:ext>
            </a:extLst>
          </p:cNvPr>
          <p:cNvSpPr txBox="1"/>
          <p:nvPr/>
        </p:nvSpPr>
        <p:spPr>
          <a:xfrm>
            <a:off x="6415197" y="837087"/>
            <a:ext cx="797767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050" dirty="0">
                <a:latin typeface="+mj-lt"/>
              </a:rPr>
              <a:t>Boverket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0A1AB3C-C9E9-4C9B-9E06-A800254337C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929" y="1647717"/>
            <a:ext cx="834374" cy="626161"/>
          </a:xfrm>
          <a:prstGeom prst="rect">
            <a:avLst/>
          </a:prstGeom>
          <a:ln>
            <a:noFill/>
          </a:ln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7F930F9-C568-4C5D-A435-C00FBABD18A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319" y="808073"/>
            <a:ext cx="607584" cy="257616"/>
          </a:xfrm>
          <a:prstGeom prst="rect">
            <a:avLst/>
          </a:prstGeom>
          <a:ln>
            <a:noFill/>
          </a:ln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40A620BA-4FA8-4353-AB59-A09819E1744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450" y="543381"/>
            <a:ext cx="544678" cy="627408"/>
          </a:xfrm>
          <a:prstGeom prst="rect">
            <a:avLst/>
          </a:prstGeom>
          <a:ln>
            <a:noFill/>
          </a:ln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3DA1116F-E99E-413A-B96A-27124837BB9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911" y="1768194"/>
            <a:ext cx="762511" cy="338894"/>
          </a:xfrm>
          <a:prstGeom prst="rect">
            <a:avLst/>
          </a:prstGeom>
          <a:ln>
            <a:noFill/>
          </a:ln>
        </p:spPr>
      </p:pic>
      <p:graphicFrame>
        <p:nvGraphicFramePr>
          <p:cNvPr id="81" name="Object 80">
            <a:extLst>
              <a:ext uri="{FF2B5EF4-FFF2-40B4-BE49-F238E27FC236}">
                <a16:creationId xmlns:a16="http://schemas.microsoft.com/office/drawing/2014/main" id="{23D3A89B-5F92-40A5-9B49-D869FF6939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8822115"/>
              </p:ext>
            </p:extLst>
          </p:nvPr>
        </p:nvGraphicFramePr>
        <p:xfrm>
          <a:off x="9429745" y="840373"/>
          <a:ext cx="823295" cy="163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Acrobat Document" r:id="rId22" imgW="3219239" imgH="638039" progId="AcroExch.Document.DC">
                  <p:embed/>
                </p:oleObj>
              </mc:Choice>
              <mc:Fallback>
                <p:oleObj name="Acrobat Document" r:id="rId22" imgW="3219239" imgH="638039" progId="AcroExch.Document.DC">
                  <p:embed/>
                  <p:pic>
                    <p:nvPicPr>
                      <p:cNvPr id="99" name="Object 98">
                        <a:extLst>
                          <a:ext uri="{FF2B5EF4-FFF2-40B4-BE49-F238E27FC236}">
                            <a16:creationId xmlns:a16="http://schemas.microsoft.com/office/drawing/2014/main" id="{2624FBC6-42FA-45C4-801D-38DA5BD1EA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9429745" y="840373"/>
                        <a:ext cx="823295" cy="1631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" name="Picture 81">
            <a:extLst>
              <a:ext uri="{FF2B5EF4-FFF2-40B4-BE49-F238E27FC236}">
                <a16:creationId xmlns:a16="http://schemas.microsoft.com/office/drawing/2014/main" id="{95613468-AA73-4B42-B546-08FBD4AFDDA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688" y="1748985"/>
            <a:ext cx="355975" cy="39940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0717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66C0A-4956-4135-B543-C6EDA946CE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6DC4311-D6F7-491F-B096-AD832EFAD090}" type="slidenum">
              <a:rPr lang="sv-SE" smtClean="0"/>
              <a:t>4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0C5E421-2E24-4CAF-A43D-8A31B00CE4A7}"/>
              </a:ext>
            </a:extLst>
          </p:cNvPr>
          <p:cNvSpPr txBox="1">
            <a:spLocks/>
          </p:cNvSpPr>
          <p:nvPr/>
        </p:nvSpPr>
        <p:spPr>
          <a:xfrm>
            <a:off x="853641" y="1147550"/>
            <a:ext cx="9136151" cy="1325563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Short facts about us: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A9D79B-831D-4537-ACFE-4DC863817CBE}"/>
              </a:ext>
            </a:extLst>
          </p:cNvPr>
          <p:cNvSpPr txBox="1"/>
          <p:nvPr/>
        </p:nvSpPr>
        <p:spPr>
          <a:xfrm>
            <a:off x="2771484" y="2592371"/>
            <a:ext cx="1338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b="1" dirty="0">
                <a:solidFill>
                  <a:schemeClr val="bg2"/>
                </a:solidFill>
                <a:latin typeface="+mj-lt"/>
              </a:rPr>
              <a:t>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9233C8-0956-48D5-AF6A-101049FF13DD}"/>
              </a:ext>
            </a:extLst>
          </p:cNvPr>
          <p:cNvSpPr txBox="1"/>
          <p:nvPr/>
        </p:nvSpPr>
        <p:spPr>
          <a:xfrm>
            <a:off x="2738490" y="3291698"/>
            <a:ext cx="1404594" cy="378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solidFill>
                  <a:schemeClr val="bg1"/>
                </a:solidFill>
                <a:latin typeface="+mj-lt"/>
              </a:rPr>
              <a:t>partners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07109-53ED-43D6-AC45-ADD47326320E}"/>
              </a:ext>
            </a:extLst>
          </p:cNvPr>
          <p:cNvSpPr txBox="1"/>
          <p:nvPr/>
        </p:nvSpPr>
        <p:spPr>
          <a:xfrm>
            <a:off x="5269587" y="2592371"/>
            <a:ext cx="1338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b="1" dirty="0">
                <a:solidFill>
                  <a:schemeClr val="bg2"/>
                </a:solidFill>
                <a:latin typeface="+mj-lt"/>
              </a:rPr>
              <a:t>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E2F149-C356-4B25-B1B8-28CED4BF533F}"/>
              </a:ext>
            </a:extLst>
          </p:cNvPr>
          <p:cNvSpPr txBox="1"/>
          <p:nvPr/>
        </p:nvSpPr>
        <p:spPr>
          <a:xfrm>
            <a:off x="5116401" y="3291698"/>
            <a:ext cx="1644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>
                <a:solidFill>
                  <a:schemeClr val="bg1"/>
                </a:solidFill>
                <a:latin typeface="+mj-lt"/>
              </a:rPr>
              <a:t>years</a:t>
            </a:r>
            <a:r>
              <a:rPr lang="sv-SE" dirty="0">
                <a:solidFill>
                  <a:schemeClr val="bg1"/>
                </a:solidFill>
                <a:latin typeface="+mj-lt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+mj-lt"/>
              </a:rPr>
              <a:t>of</a:t>
            </a:r>
            <a:r>
              <a:rPr lang="sv-SE" dirty="0">
                <a:solidFill>
                  <a:schemeClr val="bg1"/>
                </a:solidFill>
                <a:latin typeface="+mj-lt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+mj-lt"/>
              </a:rPr>
              <a:t>collaboration</a:t>
            </a:r>
            <a:endParaRPr lang="sv-SE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B8C7C7-C25C-4AF8-AC1E-B496F5852B67}"/>
              </a:ext>
            </a:extLst>
          </p:cNvPr>
          <p:cNvSpPr txBox="1"/>
          <p:nvPr/>
        </p:nvSpPr>
        <p:spPr>
          <a:xfrm>
            <a:off x="7793615" y="4441626"/>
            <a:ext cx="1338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b="1" dirty="0">
                <a:solidFill>
                  <a:schemeClr val="bg2"/>
                </a:solidFill>
                <a:latin typeface="+mj-lt"/>
              </a:rPr>
              <a:t>163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4604F8-CBD8-4C59-B19D-551B8F590538}"/>
              </a:ext>
            </a:extLst>
          </p:cNvPr>
          <p:cNvSpPr txBox="1"/>
          <p:nvPr/>
        </p:nvSpPr>
        <p:spPr>
          <a:xfrm>
            <a:off x="7640429" y="5140953"/>
            <a:ext cx="1644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>
                <a:solidFill>
                  <a:schemeClr val="bg1"/>
                </a:solidFill>
                <a:latin typeface="+mj-lt"/>
              </a:rPr>
              <a:t>publications</a:t>
            </a:r>
            <a:r>
              <a:rPr lang="sv-SE" dirty="0">
                <a:solidFill>
                  <a:schemeClr val="bg1"/>
                </a:solidFill>
                <a:latin typeface="+mj-lt"/>
              </a:rPr>
              <a:t> in </a:t>
            </a:r>
            <a:r>
              <a:rPr lang="sv-SE" dirty="0" err="1">
                <a:solidFill>
                  <a:schemeClr val="bg1"/>
                </a:solidFill>
                <a:latin typeface="+mj-lt"/>
              </a:rPr>
              <a:t>library</a:t>
            </a:r>
            <a:endParaRPr lang="sv-SE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5173BC-8BB9-4161-BD2B-0E7ECC6D9D6B}"/>
              </a:ext>
            </a:extLst>
          </p:cNvPr>
          <p:cNvSpPr txBox="1"/>
          <p:nvPr/>
        </p:nvSpPr>
        <p:spPr>
          <a:xfrm>
            <a:off x="7887881" y="2592371"/>
            <a:ext cx="1338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b="1" dirty="0">
                <a:solidFill>
                  <a:schemeClr val="bg2"/>
                </a:solidFill>
                <a:latin typeface="+mj-lt"/>
              </a:rPr>
              <a:t>380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D3CCCD-55AD-4A71-81F4-90CDCF2174CE}"/>
              </a:ext>
            </a:extLst>
          </p:cNvPr>
          <p:cNvSpPr txBox="1"/>
          <p:nvPr/>
        </p:nvSpPr>
        <p:spPr>
          <a:xfrm>
            <a:off x="7734695" y="3291698"/>
            <a:ext cx="1644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>
                <a:solidFill>
                  <a:schemeClr val="bg1"/>
                </a:solidFill>
                <a:latin typeface="+mj-lt"/>
              </a:rPr>
              <a:t>professionals</a:t>
            </a:r>
            <a:r>
              <a:rPr lang="sv-SE" dirty="0">
                <a:solidFill>
                  <a:schemeClr val="bg1"/>
                </a:solidFill>
                <a:latin typeface="+mj-lt"/>
              </a:rPr>
              <a:t> in </a:t>
            </a:r>
            <a:r>
              <a:rPr lang="sv-SE" dirty="0" err="1">
                <a:solidFill>
                  <a:schemeClr val="bg1"/>
                </a:solidFill>
                <a:latin typeface="+mj-lt"/>
              </a:rPr>
              <a:t>network</a:t>
            </a:r>
            <a:endParaRPr lang="sv-SE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379FF8-719B-4712-BF36-12D21DA094FE}"/>
              </a:ext>
            </a:extLst>
          </p:cNvPr>
          <p:cNvSpPr txBox="1"/>
          <p:nvPr/>
        </p:nvSpPr>
        <p:spPr>
          <a:xfrm>
            <a:off x="2891676" y="4371512"/>
            <a:ext cx="1338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b="1" dirty="0">
                <a:solidFill>
                  <a:schemeClr val="bg2"/>
                </a:solidFill>
                <a:latin typeface="+mj-lt"/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082527-C753-4E61-A326-86AE10D66C09}"/>
              </a:ext>
            </a:extLst>
          </p:cNvPr>
          <p:cNvSpPr txBox="1"/>
          <p:nvPr/>
        </p:nvSpPr>
        <p:spPr>
          <a:xfrm>
            <a:off x="2738490" y="5070839"/>
            <a:ext cx="1644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>
                <a:solidFill>
                  <a:schemeClr val="bg1"/>
                </a:solidFill>
                <a:latin typeface="+mj-lt"/>
              </a:rPr>
              <a:t>government</a:t>
            </a:r>
            <a:r>
              <a:rPr lang="sv-SE" dirty="0">
                <a:solidFill>
                  <a:schemeClr val="bg1"/>
                </a:solidFill>
                <a:latin typeface="+mj-lt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+mj-lt"/>
              </a:rPr>
              <a:t>agencies</a:t>
            </a:r>
            <a:endParaRPr lang="sv-SE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3F09E5-706A-4AC9-A152-F4543DE4AE3E}"/>
              </a:ext>
            </a:extLst>
          </p:cNvPr>
          <p:cNvSpPr txBox="1"/>
          <p:nvPr/>
        </p:nvSpPr>
        <p:spPr>
          <a:xfrm>
            <a:off x="5342645" y="4371893"/>
            <a:ext cx="1338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b="1" dirty="0">
                <a:solidFill>
                  <a:schemeClr val="bg2"/>
                </a:solidFill>
                <a:latin typeface="+mj-lt"/>
              </a:rPr>
              <a:t>14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3BB2AF-0F80-4CCA-96E0-6E93AADDFA0C}"/>
              </a:ext>
            </a:extLst>
          </p:cNvPr>
          <p:cNvSpPr txBox="1"/>
          <p:nvPr/>
        </p:nvSpPr>
        <p:spPr>
          <a:xfrm>
            <a:off x="5012707" y="5078310"/>
            <a:ext cx="1998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solidFill>
                  <a:schemeClr val="bg1"/>
                </a:solidFill>
                <a:latin typeface="+mj-lt"/>
              </a:rPr>
              <a:t>research </a:t>
            </a:r>
            <a:r>
              <a:rPr lang="sv-SE" dirty="0" err="1">
                <a:solidFill>
                  <a:schemeClr val="bg1"/>
                </a:solidFill>
                <a:latin typeface="+mj-lt"/>
              </a:rPr>
              <a:t>projects</a:t>
            </a:r>
            <a:r>
              <a:rPr lang="sv-SE" dirty="0">
                <a:solidFill>
                  <a:schemeClr val="bg1"/>
                </a:solidFill>
                <a:latin typeface="+mj-lt"/>
              </a:rPr>
              <a:t> &amp; </a:t>
            </a:r>
            <a:r>
              <a:rPr lang="sv-SE" dirty="0" err="1">
                <a:solidFill>
                  <a:schemeClr val="bg1"/>
                </a:solidFill>
                <a:latin typeface="+mj-lt"/>
              </a:rPr>
              <a:t>groups</a:t>
            </a:r>
            <a:endParaRPr lang="sv-SE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6914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8" name="Shape 39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sv-SE" dirty="0" err="1"/>
              <a:t>Core</a:t>
            </a:r>
            <a:r>
              <a:rPr lang="sv-SE" dirty="0"/>
              <a:t> </a:t>
            </a:r>
            <a:r>
              <a:rPr lang="sv-SE" dirty="0" err="1"/>
              <a:t>values</a:t>
            </a:r>
            <a:r>
              <a:rPr lang="sv-SE" dirty="0"/>
              <a:t> and </a:t>
            </a:r>
            <a:r>
              <a:rPr lang="sv-SE" dirty="0" err="1"/>
              <a:t>principles</a:t>
            </a:r>
            <a:endParaRPr dirty="0"/>
          </a:p>
        </p:txBody>
      </p:sp>
      <p:sp>
        <p:nvSpPr>
          <p:cNvPr id="3929" name="Shape 3929"/>
          <p:cNvSpPr/>
          <p:nvPr/>
        </p:nvSpPr>
        <p:spPr>
          <a:xfrm>
            <a:off x="3542752" y="2716167"/>
            <a:ext cx="2844000" cy="2844000"/>
          </a:xfrm>
          <a:prstGeom prst="ellipse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sv-SE" sz="2133" dirty="0" err="1">
                <a:solidFill>
                  <a:schemeClr val="tx2"/>
                </a:solidFill>
                <a:latin typeface="+mj-lt"/>
                <a:ea typeface="Adobe Garamond Pro" charset="0"/>
                <a:cs typeface="Adobe Garamond Pro" charset="0"/>
              </a:rPr>
              <a:t>Transparency</a:t>
            </a:r>
            <a:r>
              <a:rPr lang="sv-SE" sz="2133" dirty="0">
                <a:solidFill>
                  <a:schemeClr val="tx2"/>
                </a:solidFill>
                <a:latin typeface="+mj-lt"/>
                <a:ea typeface="Adobe Garamond Pro" charset="0"/>
                <a:cs typeface="Adobe Garamond Pro" charset="0"/>
              </a:rPr>
              <a:t>  </a:t>
            </a:r>
          </a:p>
          <a:p>
            <a:pPr lvl="0" algn="ctr"/>
            <a:r>
              <a:rPr lang="sv-SE" sz="2133" dirty="0">
                <a:solidFill>
                  <a:schemeClr val="tx2"/>
                </a:solidFill>
                <a:latin typeface="+mj-lt"/>
                <a:ea typeface="Adobe Garamond Pro" charset="0"/>
                <a:cs typeface="Adobe Garamond Pro" charset="0"/>
              </a:rPr>
              <a:t>&amp; trust</a:t>
            </a:r>
            <a:endParaRPr lang="sv-SE" sz="2133" dirty="0">
              <a:solidFill>
                <a:schemeClr val="tx2"/>
              </a:solidFill>
              <a:latin typeface="+mj-l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3930" name="Shape 3930"/>
          <p:cNvSpPr/>
          <p:nvPr/>
        </p:nvSpPr>
        <p:spPr>
          <a:xfrm>
            <a:off x="1113252" y="2716167"/>
            <a:ext cx="2844000" cy="2844000"/>
          </a:xfrm>
          <a:prstGeom prst="ellipse">
            <a:avLst/>
          </a:prstGeom>
          <a:noFill/>
          <a:ln w="76200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sv-SE" sz="2133" dirty="0">
                <a:solidFill>
                  <a:schemeClr val="tx2"/>
                </a:solidFill>
                <a:latin typeface="+mj-lt"/>
                <a:ea typeface="Adobe Garamond Pro" charset="0"/>
                <a:cs typeface="Adobe Garamond Pro" charset="0"/>
              </a:rPr>
              <a:t>A neutral </a:t>
            </a:r>
            <a:r>
              <a:rPr lang="sv-SE" sz="2133" dirty="0" err="1">
                <a:solidFill>
                  <a:schemeClr val="tx2"/>
                </a:solidFill>
                <a:latin typeface="+mj-lt"/>
                <a:ea typeface="Adobe Garamond Pro" charset="0"/>
                <a:cs typeface="Adobe Garamond Pro" charset="0"/>
              </a:rPr>
              <a:t>platform</a:t>
            </a:r>
            <a:r>
              <a:rPr lang="sv-SE" sz="2133" dirty="0">
                <a:solidFill>
                  <a:schemeClr val="tx2"/>
                </a:solidFill>
                <a:latin typeface="+mj-lt"/>
                <a:ea typeface="Adobe Garamond Pro" charset="0"/>
                <a:cs typeface="Adobe Garamond Pro" charset="0"/>
              </a:rPr>
              <a:t> for </a:t>
            </a:r>
            <a:r>
              <a:rPr lang="sv-SE" sz="2133" dirty="0" err="1">
                <a:solidFill>
                  <a:schemeClr val="tx2"/>
                </a:solidFill>
                <a:latin typeface="+mj-lt"/>
                <a:ea typeface="Adobe Garamond Pro" charset="0"/>
                <a:cs typeface="Adobe Garamond Pro" charset="0"/>
              </a:rPr>
              <a:t>cross-sector</a:t>
            </a:r>
            <a:r>
              <a:rPr lang="sv-SE" sz="2133" dirty="0">
                <a:solidFill>
                  <a:schemeClr val="tx2"/>
                </a:solidFill>
                <a:latin typeface="+mj-lt"/>
                <a:ea typeface="Adobe Garamond Pro" charset="0"/>
                <a:cs typeface="Adobe Garamond Pro" charset="0"/>
              </a:rPr>
              <a:t> solutions</a:t>
            </a:r>
            <a:endParaRPr sz="2133" dirty="0">
              <a:solidFill>
                <a:schemeClr val="tx2"/>
              </a:solidFill>
              <a:latin typeface="+mj-l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3931" name="Shape 3931"/>
          <p:cNvSpPr/>
          <p:nvPr/>
        </p:nvSpPr>
        <p:spPr>
          <a:xfrm>
            <a:off x="5972252" y="2716167"/>
            <a:ext cx="2844000" cy="2844000"/>
          </a:xfrm>
          <a:prstGeom prst="ellipse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sv-SE" sz="2133" dirty="0">
                <a:solidFill>
                  <a:schemeClr val="tx2"/>
                </a:solidFill>
                <a:latin typeface="+mj-lt"/>
                <a:ea typeface="Titillium Web Light"/>
                <a:cs typeface="Titillium Web Light"/>
                <a:sym typeface="Titillium Web Light"/>
              </a:rPr>
              <a:t>A global </a:t>
            </a:r>
            <a:r>
              <a:rPr lang="sv-SE" sz="2133" dirty="0" err="1">
                <a:solidFill>
                  <a:schemeClr val="tx2"/>
                </a:solidFill>
                <a:latin typeface="+mj-lt"/>
                <a:ea typeface="Titillium Web Light"/>
                <a:cs typeface="Titillium Web Light"/>
                <a:sym typeface="Titillium Web Light"/>
              </a:rPr>
              <a:t>perspective</a:t>
            </a:r>
            <a:endParaRPr lang="sv-SE" sz="2133" dirty="0">
              <a:solidFill>
                <a:schemeClr val="tx2"/>
              </a:solidFill>
              <a:latin typeface="+mj-l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7" name="Shape 3931">
            <a:extLst>
              <a:ext uri="{FF2B5EF4-FFF2-40B4-BE49-F238E27FC236}">
                <a16:creationId xmlns:a16="http://schemas.microsoft.com/office/drawing/2014/main" id="{F303EFAB-0E1F-47E2-8522-B24E81F21EDA}"/>
              </a:ext>
            </a:extLst>
          </p:cNvPr>
          <p:cNvSpPr/>
          <p:nvPr/>
        </p:nvSpPr>
        <p:spPr>
          <a:xfrm>
            <a:off x="8401752" y="2716167"/>
            <a:ext cx="2844000" cy="2844000"/>
          </a:xfrm>
          <a:prstGeom prst="ellipse">
            <a:avLst/>
          </a:prstGeom>
          <a:noFill/>
          <a:ln w="762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sv-SE" sz="2133" dirty="0" err="1">
                <a:solidFill>
                  <a:schemeClr val="tx2"/>
                </a:solidFill>
                <a:latin typeface="+mj-lt"/>
                <a:ea typeface="Titillium Web Light"/>
                <a:cs typeface="Titillium Web Light"/>
                <a:sym typeface="Titillium Web Light"/>
              </a:rPr>
              <a:t>Scientific</a:t>
            </a:r>
            <a:r>
              <a:rPr lang="sv-SE" sz="2133" dirty="0">
                <a:solidFill>
                  <a:schemeClr val="tx2"/>
                </a:solidFill>
                <a:latin typeface="+mj-lt"/>
                <a:ea typeface="Titillium Web Light"/>
                <a:cs typeface="Titillium Web Light"/>
                <a:sym typeface="Titillium Web Light"/>
              </a:rPr>
              <a:t> </a:t>
            </a:r>
          </a:p>
          <a:p>
            <a:pPr lvl="0" algn="ctr"/>
            <a:r>
              <a:rPr lang="sv-SE" sz="2133" dirty="0" err="1">
                <a:solidFill>
                  <a:schemeClr val="tx2"/>
                </a:solidFill>
                <a:latin typeface="+mj-lt"/>
                <a:ea typeface="Titillium Web Light"/>
                <a:cs typeface="Titillium Web Light"/>
                <a:sym typeface="Titillium Web Light"/>
              </a:rPr>
              <a:t>base</a:t>
            </a:r>
            <a:endParaRPr lang="sv-SE" sz="2133" dirty="0">
              <a:solidFill>
                <a:schemeClr val="tx2"/>
              </a:solidFill>
              <a:latin typeface="+mj-l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841FCD-1E28-44AC-B325-B5C46465D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www.lifecyclecenter.se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65920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2F2603-2462-4DBD-9098-D2D8FD2EC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008" y="527048"/>
            <a:ext cx="4637363" cy="5148997"/>
          </a:xfrm>
          <a:prstGeom prst="rect">
            <a:avLst/>
          </a:prstGeom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22E75ABD-B0B5-4DD5-B35E-C3AD8F2E92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err="1"/>
              <a:t>Our</a:t>
            </a:r>
            <a:r>
              <a:rPr lang="sv-SE" dirty="0"/>
              <a:t> </a:t>
            </a:r>
            <a:r>
              <a:rPr lang="sv-SE" dirty="0" err="1"/>
              <a:t>activities</a:t>
            </a:r>
            <a:endParaRPr lang="sv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24F09-0D2A-4B37-8A72-A82C5896C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4503" y="6357140"/>
            <a:ext cx="4114800" cy="365125"/>
          </a:xfrm>
        </p:spPr>
        <p:txBody>
          <a:bodyPr/>
          <a:lstStyle/>
          <a:p>
            <a:r>
              <a:rPr lang="sv-SE"/>
              <a:t>www.lifecyclecenter.se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10116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73BF8E-27C1-4DBD-9359-B687C449C3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t="-1192" r="39347" b="83314"/>
          <a:stretch/>
        </p:blipFill>
        <p:spPr>
          <a:xfrm>
            <a:off x="6316911" y="185582"/>
            <a:ext cx="1842988" cy="1543106"/>
          </a:xfrm>
          <a:prstGeom prst="rect">
            <a:avLst/>
          </a:prstGeom>
        </p:spPr>
      </p:pic>
      <p:sp>
        <p:nvSpPr>
          <p:cNvPr id="3897" name="Shape 3897"/>
          <p:cNvSpPr txBox="1">
            <a:spLocks noGrp="1"/>
          </p:cNvSpPr>
          <p:nvPr>
            <p:ph type="body" idx="4294967295"/>
          </p:nvPr>
        </p:nvSpPr>
        <p:spPr>
          <a:xfrm>
            <a:off x="957733" y="1737448"/>
            <a:ext cx="3505210" cy="412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sv-SE" b="1" dirty="0" err="1"/>
              <a:t>Working</a:t>
            </a:r>
            <a:r>
              <a:rPr lang="sv-SE" b="1" dirty="0"/>
              <a:t> </a:t>
            </a:r>
            <a:r>
              <a:rPr lang="sv-SE" b="1" dirty="0" err="1"/>
              <a:t>groups</a:t>
            </a:r>
            <a:endParaRPr lang="en-US" sz="1867" dirty="0"/>
          </a:p>
          <a:p>
            <a:pPr marL="380990" indent="-380990"/>
            <a:r>
              <a:rPr lang="en-US" sz="1867" dirty="0"/>
              <a:t>Academy group</a:t>
            </a:r>
          </a:p>
          <a:p>
            <a:pPr marL="380990" indent="-380990"/>
            <a:r>
              <a:rPr lang="en-US" sz="1867" dirty="0"/>
              <a:t>Biodiversity &amp; land use</a:t>
            </a:r>
          </a:p>
          <a:p>
            <a:pPr marL="380990" indent="-380990"/>
            <a:r>
              <a:rPr lang="en-US" sz="1867" dirty="0"/>
              <a:t>Get the prices right</a:t>
            </a:r>
          </a:p>
          <a:p>
            <a:pPr marL="380990" indent="-380990"/>
            <a:r>
              <a:rPr lang="en-US" sz="1867" dirty="0"/>
              <a:t>Government agency group</a:t>
            </a:r>
          </a:p>
          <a:p>
            <a:pPr marL="380990" indent="-380990"/>
            <a:r>
              <a:rPr lang="en-US" sz="1867" dirty="0"/>
              <a:t>LCA data &amp; methodology</a:t>
            </a:r>
          </a:p>
          <a:p>
            <a:pPr marL="380990" indent="-380990"/>
            <a:r>
              <a:rPr lang="en-US" sz="1867" dirty="0"/>
              <a:t>LCA &amp; vehicles</a:t>
            </a:r>
          </a:p>
          <a:p>
            <a:pPr marL="380990" indent="-380990"/>
            <a:r>
              <a:rPr lang="en-US" sz="1867" dirty="0"/>
              <a:t>Social LCA</a:t>
            </a:r>
          </a:p>
          <a:p>
            <a:pPr marL="380990" indent="-380990"/>
            <a:r>
              <a:rPr lang="en-US" sz="1867" dirty="0"/>
              <a:t>Nordic working group for Harmonization – LCA, climate and buildings</a:t>
            </a:r>
            <a:endParaRPr lang="en-US" dirty="0"/>
          </a:p>
        </p:txBody>
      </p:sp>
      <p:sp>
        <p:nvSpPr>
          <p:cNvPr id="3899" name="Shape 3899"/>
          <p:cNvSpPr txBox="1">
            <a:spLocks noGrp="1"/>
          </p:cNvSpPr>
          <p:nvPr>
            <p:ph type="body" idx="4294967295"/>
          </p:nvPr>
        </p:nvSpPr>
        <p:spPr>
          <a:xfrm>
            <a:off x="4437656" y="1737448"/>
            <a:ext cx="2905600" cy="412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sv-SE" b="1" dirty="0"/>
              <a:t>Expert </a:t>
            </a:r>
            <a:r>
              <a:rPr lang="sv-SE" b="1" dirty="0" err="1"/>
              <a:t>groups</a:t>
            </a:r>
            <a:endParaRPr b="1" dirty="0"/>
          </a:p>
          <a:p>
            <a:pPr marL="380990" indent="-380990"/>
            <a:endParaRPr lang="sv-SE" sz="1867" dirty="0"/>
          </a:p>
          <a:p>
            <a:pPr marL="380990" indent="-380990"/>
            <a:r>
              <a:rPr lang="sv-SE" sz="1867" dirty="0" err="1"/>
              <a:t>Environmental</a:t>
            </a:r>
            <a:r>
              <a:rPr lang="sv-SE" sz="1867" dirty="0"/>
              <a:t> </a:t>
            </a:r>
            <a:r>
              <a:rPr lang="sv-SE" sz="1867" dirty="0" err="1"/>
              <a:t>footprint</a:t>
            </a:r>
            <a:endParaRPr lang="sv-SE" sz="1867" dirty="0"/>
          </a:p>
          <a:p>
            <a:pPr marL="380990" indent="-380990"/>
            <a:r>
              <a:rPr lang="sv-SE" sz="1867" dirty="0"/>
              <a:t>Data </a:t>
            </a:r>
            <a:r>
              <a:rPr lang="sv-SE" sz="1867" dirty="0" err="1"/>
              <a:t>strategy</a:t>
            </a:r>
            <a:endParaRPr sz="1867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46E08D-3DA9-4106-AEB0-B00EC74ED9C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66939" y="1951062"/>
            <a:ext cx="2905600" cy="4125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Projects</a:t>
            </a:r>
          </a:p>
          <a:p>
            <a:endParaRPr lang="en-US" sz="1867" dirty="0"/>
          </a:p>
          <a:p>
            <a:r>
              <a:rPr lang="sv-SE" sz="1867" dirty="0">
                <a:solidFill>
                  <a:prstClr val="black"/>
                </a:solidFill>
              </a:rPr>
              <a:t>Swedish </a:t>
            </a:r>
            <a:r>
              <a:rPr lang="sv-SE" sz="1867" dirty="0" err="1">
                <a:solidFill>
                  <a:prstClr val="black"/>
                </a:solidFill>
              </a:rPr>
              <a:t>platform</a:t>
            </a:r>
            <a:r>
              <a:rPr lang="sv-SE" sz="1867" dirty="0">
                <a:solidFill>
                  <a:prstClr val="black"/>
                </a:solidFill>
              </a:rPr>
              <a:t> for the </a:t>
            </a:r>
            <a:r>
              <a:rPr lang="sv-SE" sz="1867" dirty="0" err="1">
                <a:solidFill>
                  <a:prstClr val="black"/>
                </a:solidFill>
              </a:rPr>
              <a:t>life</a:t>
            </a:r>
            <a:r>
              <a:rPr lang="sv-SE" sz="1867" dirty="0">
                <a:solidFill>
                  <a:prstClr val="black"/>
                </a:solidFill>
              </a:rPr>
              <a:t> </a:t>
            </a:r>
            <a:r>
              <a:rPr lang="sv-SE" sz="1867" dirty="0" err="1">
                <a:solidFill>
                  <a:prstClr val="black"/>
                </a:solidFill>
              </a:rPr>
              <a:t>cycle</a:t>
            </a:r>
            <a:r>
              <a:rPr lang="sv-SE" sz="1867" dirty="0">
                <a:solidFill>
                  <a:prstClr val="black"/>
                </a:solidFill>
              </a:rPr>
              <a:t> </a:t>
            </a:r>
            <a:r>
              <a:rPr lang="sv-SE" sz="1867" dirty="0" err="1">
                <a:solidFill>
                  <a:prstClr val="black"/>
                </a:solidFill>
              </a:rPr>
              <a:t>perspective</a:t>
            </a:r>
            <a:endParaRPr lang="sv-SE" sz="1867" dirty="0">
              <a:solidFill>
                <a:prstClr val="black"/>
              </a:solidFill>
            </a:endParaRPr>
          </a:p>
          <a:p>
            <a:r>
              <a:rPr lang="en-US" sz="1867" dirty="0">
                <a:solidFill>
                  <a:prstClr val="black"/>
                </a:solidFill>
              </a:rPr>
              <a:t>Modeling of Recycling</a:t>
            </a:r>
            <a:endParaRPr lang="sv-SE" sz="1867" dirty="0">
              <a:solidFill>
                <a:prstClr val="black"/>
              </a:solidFill>
            </a:endParaRPr>
          </a:p>
          <a:p>
            <a:r>
              <a:rPr lang="en-US" sz="1867" dirty="0">
                <a:solidFill>
                  <a:prstClr val="black"/>
                </a:solidFill>
              </a:rPr>
              <a:t>Nature Capital and Value Creation</a:t>
            </a:r>
          </a:p>
          <a:p>
            <a:r>
              <a:rPr lang="en-US" sz="1867" dirty="0">
                <a:solidFill>
                  <a:prstClr val="black"/>
                </a:solidFill>
              </a:rPr>
              <a:t>SCOPES – Simplify Complexity of Environmental Scope declarations</a:t>
            </a:r>
          </a:p>
          <a:p>
            <a:endParaRPr lang="sv-SE" sz="1867" dirty="0">
              <a:solidFill>
                <a:prstClr val="black"/>
              </a:solidFill>
            </a:endParaRPr>
          </a:p>
          <a:p>
            <a:endParaRPr lang="en-US" sz="1867" dirty="0"/>
          </a:p>
          <a:p>
            <a:pPr marL="169329" indent="0">
              <a:buNone/>
            </a:pPr>
            <a:endParaRPr lang="sv-SE" dirty="0"/>
          </a:p>
        </p:txBody>
      </p:sp>
      <p:sp>
        <p:nvSpPr>
          <p:cNvPr id="6" name="Shape 3899">
            <a:extLst>
              <a:ext uri="{FF2B5EF4-FFF2-40B4-BE49-F238E27FC236}">
                <a16:creationId xmlns:a16="http://schemas.microsoft.com/office/drawing/2014/main" id="{ECFF4627-162A-483A-AF9B-519CCEC97FE5}"/>
              </a:ext>
            </a:extLst>
          </p:cNvPr>
          <p:cNvSpPr txBox="1">
            <a:spLocks/>
          </p:cNvSpPr>
          <p:nvPr/>
        </p:nvSpPr>
        <p:spPr>
          <a:xfrm>
            <a:off x="7713044" y="2358617"/>
            <a:ext cx="3264549" cy="4116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457200" lvl="0" indent="-342900" algn="l" defTabSz="6858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▪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14400" lvl="1" indent="-3429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▫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371600" lvl="2" indent="-3429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▫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429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▫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429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▫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▫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CF34223-837B-4872-BBFB-2C8C5D5D6AF5}"/>
              </a:ext>
            </a:extLst>
          </p:cNvPr>
          <p:cNvSpPr txBox="1">
            <a:spLocks/>
          </p:cNvSpPr>
          <p:nvPr/>
        </p:nvSpPr>
        <p:spPr>
          <a:xfrm>
            <a:off x="925056" y="-238505"/>
            <a:ext cx="7025200" cy="15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sv-SE" sz="4400" dirty="0"/>
              <a:t>Research &amp; </a:t>
            </a:r>
            <a:r>
              <a:rPr lang="sv-SE" sz="4400" dirty="0" err="1"/>
              <a:t>groups</a:t>
            </a:r>
            <a:endParaRPr lang="sv-SE" sz="4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920EB5-B263-434E-B46E-F0E6078AB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www.lifecyclecenter.se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242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D3D84-F62D-4294-B7D0-133900538B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656" y="186537"/>
            <a:ext cx="10011554" cy="1174688"/>
          </a:xfrm>
        </p:spPr>
        <p:txBody>
          <a:bodyPr>
            <a:noAutofit/>
          </a:bodyPr>
          <a:lstStyle/>
          <a:p>
            <a:r>
              <a:rPr lang="sv-SE" sz="3200" dirty="0"/>
              <a:t>On the agenda 2018-19 - </a:t>
            </a:r>
            <a:r>
              <a:rPr lang="en-US" sz="3200" dirty="0"/>
              <a:t>Swedish Life Cycle Center &amp; Swedish platform for the life cycle perspective</a:t>
            </a:r>
            <a:endParaRPr lang="sv-SE" sz="3200" dirty="0"/>
          </a:p>
        </p:txBody>
      </p:sp>
      <p:sp>
        <p:nvSpPr>
          <p:cNvPr id="72" name="TextBox 71"/>
          <p:cNvSpPr txBox="1"/>
          <p:nvPr/>
        </p:nvSpPr>
        <p:spPr>
          <a:xfrm>
            <a:off x="5184360" y="4484917"/>
            <a:ext cx="35907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latin typeface="+mj-lt"/>
              </a:rPr>
              <a:t>FEB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954231" y="4790335"/>
            <a:ext cx="1736164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100" dirty="0">
                <a:hlinkClick r:id="rId3"/>
              </a:rPr>
              <a:t>Network conference, </a:t>
            </a:r>
            <a:r>
              <a:rPr lang="en-US" sz="1100" dirty="0"/>
              <a:t>Stockholm</a:t>
            </a:r>
            <a:r>
              <a:rPr lang="en-US" sz="1100" dirty="0">
                <a:solidFill>
                  <a:srgbClr val="FF0000"/>
                </a:solidFill>
              </a:rPr>
              <a:t> </a:t>
            </a:r>
            <a:r>
              <a:rPr lang="en-US" sz="1100" dirty="0"/>
              <a:t>7/2.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100" dirty="0"/>
              <a:t>Summary Report stage 8 + Annual Report. 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8429642" y="4468097"/>
            <a:ext cx="44563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latin typeface="+mj-lt"/>
              </a:rPr>
              <a:t>JULY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8429637" y="4759376"/>
            <a:ext cx="158821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100" dirty="0" err="1"/>
              <a:t>Almedalen</a:t>
            </a:r>
            <a:r>
              <a:rPr lang="en-US" sz="1100" dirty="0"/>
              <a:t>: Seminar. 30/6-7/7. 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6774385" y="5604220"/>
            <a:ext cx="313768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i="1" dirty="0">
                <a:solidFill>
                  <a:schemeClr val="tx2"/>
                </a:solidFill>
              </a:rPr>
              <a:t>Many activities are able to take place thanks to the project Swedish platform for the life cycle perspective, funded by the Swedish Energy Agency.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872789" y="3948275"/>
            <a:ext cx="200025" cy="287339"/>
            <a:chOff x="10502900" y="815975"/>
            <a:chExt cx="200025" cy="287338"/>
          </a:xfrm>
          <a:solidFill>
            <a:schemeClr val="bg1"/>
          </a:solidFill>
          <a:effectLst>
            <a:outerShdw blurRad="38100" dist="254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152" name="Freeform 2127"/>
            <p:cNvSpPr>
              <a:spLocks/>
            </p:cNvSpPr>
            <p:nvPr/>
          </p:nvSpPr>
          <p:spPr bwMode="auto">
            <a:xfrm>
              <a:off x="10502900" y="815975"/>
              <a:ext cx="200025" cy="201613"/>
            </a:xfrm>
            <a:custGeom>
              <a:avLst/>
              <a:gdLst>
                <a:gd name="T0" fmla="*/ 284 w 632"/>
                <a:gd name="T1" fmla="*/ 3 h 632"/>
                <a:gd name="T2" fmla="*/ 237 w 632"/>
                <a:gd name="T3" fmla="*/ 10 h 632"/>
                <a:gd name="T4" fmla="*/ 193 w 632"/>
                <a:gd name="T5" fmla="*/ 26 h 632"/>
                <a:gd name="T6" fmla="*/ 152 w 632"/>
                <a:gd name="T7" fmla="*/ 47 h 632"/>
                <a:gd name="T8" fmla="*/ 115 w 632"/>
                <a:gd name="T9" fmla="*/ 72 h 632"/>
                <a:gd name="T10" fmla="*/ 82 w 632"/>
                <a:gd name="T11" fmla="*/ 104 h 632"/>
                <a:gd name="T12" fmla="*/ 54 w 632"/>
                <a:gd name="T13" fmla="*/ 139 h 632"/>
                <a:gd name="T14" fmla="*/ 31 w 632"/>
                <a:gd name="T15" fmla="*/ 180 h 632"/>
                <a:gd name="T16" fmla="*/ 14 w 632"/>
                <a:gd name="T17" fmla="*/ 222 h 632"/>
                <a:gd name="T18" fmla="*/ 4 w 632"/>
                <a:gd name="T19" fmla="*/ 269 h 632"/>
                <a:gd name="T20" fmla="*/ 0 w 632"/>
                <a:gd name="T21" fmla="*/ 316 h 632"/>
                <a:gd name="T22" fmla="*/ 3 w 632"/>
                <a:gd name="T23" fmla="*/ 363 h 632"/>
                <a:gd name="T24" fmla="*/ 14 w 632"/>
                <a:gd name="T25" fmla="*/ 407 h 632"/>
                <a:gd name="T26" fmla="*/ 30 w 632"/>
                <a:gd name="T27" fmla="*/ 450 h 632"/>
                <a:gd name="T28" fmla="*/ 50 w 632"/>
                <a:gd name="T29" fmla="*/ 489 h 632"/>
                <a:gd name="T30" fmla="*/ 77 w 632"/>
                <a:gd name="T31" fmla="*/ 523 h 632"/>
                <a:gd name="T32" fmla="*/ 109 w 632"/>
                <a:gd name="T33" fmla="*/ 555 h 632"/>
                <a:gd name="T34" fmla="*/ 144 w 632"/>
                <a:gd name="T35" fmla="*/ 581 h 632"/>
                <a:gd name="T36" fmla="*/ 183 w 632"/>
                <a:gd name="T37" fmla="*/ 602 h 632"/>
                <a:gd name="T38" fmla="*/ 225 w 632"/>
                <a:gd name="T39" fmla="*/ 618 h 632"/>
                <a:gd name="T40" fmla="*/ 270 w 632"/>
                <a:gd name="T41" fmla="*/ 628 h 632"/>
                <a:gd name="T42" fmla="*/ 301 w 632"/>
                <a:gd name="T43" fmla="*/ 473 h 632"/>
                <a:gd name="T44" fmla="*/ 256 w 632"/>
                <a:gd name="T45" fmla="*/ 512 h 632"/>
                <a:gd name="T46" fmla="*/ 185 w 632"/>
                <a:gd name="T47" fmla="*/ 447 h 632"/>
                <a:gd name="T48" fmla="*/ 181 w 632"/>
                <a:gd name="T49" fmla="*/ 431 h 632"/>
                <a:gd name="T50" fmla="*/ 196 w 632"/>
                <a:gd name="T51" fmla="*/ 421 h 632"/>
                <a:gd name="T52" fmla="*/ 256 w 632"/>
                <a:gd name="T53" fmla="*/ 475 h 632"/>
                <a:gd name="T54" fmla="*/ 309 w 632"/>
                <a:gd name="T55" fmla="*/ 423 h 632"/>
                <a:gd name="T56" fmla="*/ 319 w 632"/>
                <a:gd name="T57" fmla="*/ 421 h 632"/>
                <a:gd name="T58" fmla="*/ 326 w 632"/>
                <a:gd name="T59" fmla="*/ 426 h 632"/>
                <a:gd name="T60" fmla="*/ 430 w 632"/>
                <a:gd name="T61" fmla="*/ 423 h 632"/>
                <a:gd name="T62" fmla="*/ 446 w 632"/>
                <a:gd name="T63" fmla="*/ 426 h 632"/>
                <a:gd name="T64" fmla="*/ 450 w 632"/>
                <a:gd name="T65" fmla="*/ 442 h 632"/>
                <a:gd name="T66" fmla="*/ 381 w 632"/>
                <a:gd name="T67" fmla="*/ 511 h 632"/>
                <a:gd name="T68" fmla="*/ 365 w 632"/>
                <a:gd name="T69" fmla="*/ 507 h 632"/>
                <a:gd name="T70" fmla="*/ 346 w 632"/>
                <a:gd name="T71" fmla="*/ 630 h 632"/>
                <a:gd name="T72" fmla="*/ 391 w 632"/>
                <a:gd name="T73" fmla="*/ 623 h 632"/>
                <a:gd name="T74" fmla="*/ 434 w 632"/>
                <a:gd name="T75" fmla="*/ 608 h 632"/>
                <a:gd name="T76" fmla="*/ 474 w 632"/>
                <a:gd name="T77" fmla="*/ 589 h 632"/>
                <a:gd name="T78" fmla="*/ 511 w 632"/>
                <a:gd name="T79" fmla="*/ 564 h 632"/>
                <a:gd name="T80" fmla="*/ 544 w 632"/>
                <a:gd name="T81" fmla="*/ 534 h 632"/>
                <a:gd name="T82" fmla="*/ 572 w 632"/>
                <a:gd name="T83" fmla="*/ 501 h 632"/>
                <a:gd name="T84" fmla="*/ 595 w 632"/>
                <a:gd name="T85" fmla="*/ 463 h 632"/>
                <a:gd name="T86" fmla="*/ 613 w 632"/>
                <a:gd name="T87" fmla="*/ 421 h 632"/>
                <a:gd name="T88" fmla="*/ 626 w 632"/>
                <a:gd name="T89" fmla="*/ 378 h 632"/>
                <a:gd name="T90" fmla="*/ 631 w 632"/>
                <a:gd name="T91" fmla="*/ 332 h 632"/>
                <a:gd name="T92" fmla="*/ 629 w 632"/>
                <a:gd name="T93" fmla="*/ 283 h 632"/>
                <a:gd name="T94" fmla="*/ 622 w 632"/>
                <a:gd name="T95" fmla="*/ 237 h 632"/>
                <a:gd name="T96" fmla="*/ 606 w 632"/>
                <a:gd name="T97" fmla="*/ 193 h 632"/>
                <a:gd name="T98" fmla="*/ 585 w 632"/>
                <a:gd name="T99" fmla="*/ 153 h 632"/>
                <a:gd name="T100" fmla="*/ 560 w 632"/>
                <a:gd name="T101" fmla="*/ 115 h 632"/>
                <a:gd name="T102" fmla="*/ 528 w 632"/>
                <a:gd name="T103" fmla="*/ 82 h 632"/>
                <a:gd name="T104" fmla="*/ 492 w 632"/>
                <a:gd name="T105" fmla="*/ 54 h 632"/>
                <a:gd name="T106" fmla="*/ 452 w 632"/>
                <a:gd name="T107" fmla="*/ 32 h 632"/>
                <a:gd name="T108" fmla="*/ 409 w 632"/>
                <a:gd name="T109" fmla="*/ 15 h 632"/>
                <a:gd name="T110" fmla="*/ 364 w 632"/>
                <a:gd name="T111" fmla="*/ 4 h 632"/>
                <a:gd name="T112" fmla="*/ 315 w 632"/>
                <a:gd name="T113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32" h="632">
                  <a:moveTo>
                    <a:pt x="315" y="0"/>
                  </a:moveTo>
                  <a:lnTo>
                    <a:pt x="299" y="1"/>
                  </a:lnTo>
                  <a:lnTo>
                    <a:pt x="284" y="3"/>
                  </a:lnTo>
                  <a:lnTo>
                    <a:pt x="268" y="4"/>
                  </a:lnTo>
                  <a:lnTo>
                    <a:pt x="252" y="6"/>
                  </a:lnTo>
                  <a:lnTo>
                    <a:pt x="237" y="10"/>
                  </a:lnTo>
                  <a:lnTo>
                    <a:pt x="221" y="15"/>
                  </a:lnTo>
                  <a:lnTo>
                    <a:pt x="207" y="20"/>
                  </a:lnTo>
                  <a:lnTo>
                    <a:pt x="193" y="26"/>
                  </a:lnTo>
                  <a:lnTo>
                    <a:pt x="179" y="32"/>
                  </a:lnTo>
                  <a:lnTo>
                    <a:pt x="165" y="38"/>
                  </a:lnTo>
                  <a:lnTo>
                    <a:pt x="152" y="47"/>
                  </a:lnTo>
                  <a:lnTo>
                    <a:pt x="139" y="54"/>
                  </a:lnTo>
                  <a:lnTo>
                    <a:pt x="127" y="64"/>
                  </a:lnTo>
                  <a:lnTo>
                    <a:pt x="115" y="72"/>
                  </a:lnTo>
                  <a:lnTo>
                    <a:pt x="103" y="82"/>
                  </a:lnTo>
                  <a:lnTo>
                    <a:pt x="92" y="93"/>
                  </a:lnTo>
                  <a:lnTo>
                    <a:pt x="82" y="104"/>
                  </a:lnTo>
                  <a:lnTo>
                    <a:pt x="72" y="115"/>
                  </a:lnTo>
                  <a:lnTo>
                    <a:pt x="63" y="127"/>
                  </a:lnTo>
                  <a:lnTo>
                    <a:pt x="54" y="139"/>
                  </a:lnTo>
                  <a:lnTo>
                    <a:pt x="45" y="153"/>
                  </a:lnTo>
                  <a:lnTo>
                    <a:pt x="38" y="166"/>
                  </a:lnTo>
                  <a:lnTo>
                    <a:pt x="31" y="180"/>
                  </a:lnTo>
                  <a:lnTo>
                    <a:pt x="25" y="193"/>
                  </a:lnTo>
                  <a:lnTo>
                    <a:pt x="19" y="208"/>
                  </a:lnTo>
                  <a:lnTo>
                    <a:pt x="14" y="222"/>
                  </a:lnTo>
                  <a:lnTo>
                    <a:pt x="10" y="237"/>
                  </a:lnTo>
                  <a:lnTo>
                    <a:pt x="6" y="253"/>
                  </a:lnTo>
                  <a:lnTo>
                    <a:pt x="4" y="269"/>
                  </a:lnTo>
                  <a:lnTo>
                    <a:pt x="1" y="283"/>
                  </a:lnTo>
                  <a:lnTo>
                    <a:pt x="0" y="301"/>
                  </a:lnTo>
                  <a:lnTo>
                    <a:pt x="0" y="316"/>
                  </a:lnTo>
                  <a:lnTo>
                    <a:pt x="0" y="332"/>
                  </a:lnTo>
                  <a:lnTo>
                    <a:pt x="1" y="347"/>
                  </a:lnTo>
                  <a:lnTo>
                    <a:pt x="3" y="363"/>
                  </a:lnTo>
                  <a:lnTo>
                    <a:pt x="6" y="378"/>
                  </a:lnTo>
                  <a:lnTo>
                    <a:pt x="9" y="393"/>
                  </a:lnTo>
                  <a:lnTo>
                    <a:pt x="14" y="407"/>
                  </a:lnTo>
                  <a:lnTo>
                    <a:pt x="17" y="421"/>
                  </a:lnTo>
                  <a:lnTo>
                    <a:pt x="23" y="436"/>
                  </a:lnTo>
                  <a:lnTo>
                    <a:pt x="30" y="450"/>
                  </a:lnTo>
                  <a:lnTo>
                    <a:pt x="36" y="463"/>
                  </a:lnTo>
                  <a:lnTo>
                    <a:pt x="43" y="475"/>
                  </a:lnTo>
                  <a:lnTo>
                    <a:pt x="50" y="489"/>
                  </a:lnTo>
                  <a:lnTo>
                    <a:pt x="59" y="501"/>
                  </a:lnTo>
                  <a:lnTo>
                    <a:pt x="69" y="512"/>
                  </a:lnTo>
                  <a:lnTo>
                    <a:pt x="77" y="523"/>
                  </a:lnTo>
                  <a:lnTo>
                    <a:pt x="87" y="534"/>
                  </a:lnTo>
                  <a:lnTo>
                    <a:pt x="98" y="545"/>
                  </a:lnTo>
                  <a:lnTo>
                    <a:pt x="109" y="555"/>
                  </a:lnTo>
                  <a:lnTo>
                    <a:pt x="120" y="564"/>
                  </a:lnTo>
                  <a:lnTo>
                    <a:pt x="132" y="573"/>
                  </a:lnTo>
                  <a:lnTo>
                    <a:pt x="144" y="581"/>
                  </a:lnTo>
                  <a:lnTo>
                    <a:pt x="157" y="589"/>
                  </a:lnTo>
                  <a:lnTo>
                    <a:pt x="170" y="596"/>
                  </a:lnTo>
                  <a:lnTo>
                    <a:pt x="183" y="602"/>
                  </a:lnTo>
                  <a:lnTo>
                    <a:pt x="197" y="608"/>
                  </a:lnTo>
                  <a:lnTo>
                    <a:pt x="210" y="613"/>
                  </a:lnTo>
                  <a:lnTo>
                    <a:pt x="225" y="618"/>
                  </a:lnTo>
                  <a:lnTo>
                    <a:pt x="240" y="623"/>
                  </a:lnTo>
                  <a:lnTo>
                    <a:pt x="254" y="625"/>
                  </a:lnTo>
                  <a:lnTo>
                    <a:pt x="270" y="628"/>
                  </a:lnTo>
                  <a:lnTo>
                    <a:pt x="285" y="630"/>
                  </a:lnTo>
                  <a:lnTo>
                    <a:pt x="301" y="632"/>
                  </a:lnTo>
                  <a:lnTo>
                    <a:pt x="301" y="473"/>
                  </a:lnTo>
                  <a:lnTo>
                    <a:pt x="267" y="507"/>
                  </a:lnTo>
                  <a:lnTo>
                    <a:pt x="262" y="511"/>
                  </a:lnTo>
                  <a:lnTo>
                    <a:pt x="256" y="512"/>
                  </a:lnTo>
                  <a:lnTo>
                    <a:pt x="249" y="511"/>
                  </a:lnTo>
                  <a:lnTo>
                    <a:pt x="245" y="507"/>
                  </a:lnTo>
                  <a:lnTo>
                    <a:pt x="185" y="447"/>
                  </a:lnTo>
                  <a:lnTo>
                    <a:pt x="181" y="442"/>
                  </a:lnTo>
                  <a:lnTo>
                    <a:pt x="180" y="436"/>
                  </a:lnTo>
                  <a:lnTo>
                    <a:pt x="181" y="431"/>
                  </a:lnTo>
                  <a:lnTo>
                    <a:pt x="185" y="426"/>
                  </a:lnTo>
                  <a:lnTo>
                    <a:pt x="190" y="423"/>
                  </a:lnTo>
                  <a:lnTo>
                    <a:pt x="196" y="421"/>
                  </a:lnTo>
                  <a:lnTo>
                    <a:pt x="201" y="423"/>
                  </a:lnTo>
                  <a:lnTo>
                    <a:pt x="205" y="426"/>
                  </a:lnTo>
                  <a:lnTo>
                    <a:pt x="256" y="475"/>
                  </a:lnTo>
                  <a:lnTo>
                    <a:pt x="304" y="426"/>
                  </a:lnTo>
                  <a:lnTo>
                    <a:pt x="307" y="424"/>
                  </a:lnTo>
                  <a:lnTo>
                    <a:pt x="309" y="423"/>
                  </a:lnTo>
                  <a:lnTo>
                    <a:pt x="313" y="421"/>
                  </a:lnTo>
                  <a:lnTo>
                    <a:pt x="315" y="421"/>
                  </a:lnTo>
                  <a:lnTo>
                    <a:pt x="319" y="421"/>
                  </a:lnTo>
                  <a:lnTo>
                    <a:pt x="321" y="423"/>
                  </a:lnTo>
                  <a:lnTo>
                    <a:pt x="324" y="424"/>
                  </a:lnTo>
                  <a:lnTo>
                    <a:pt x="326" y="426"/>
                  </a:lnTo>
                  <a:lnTo>
                    <a:pt x="375" y="475"/>
                  </a:lnTo>
                  <a:lnTo>
                    <a:pt x="425" y="426"/>
                  </a:lnTo>
                  <a:lnTo>
                    <a:pt x="430" y="423"/>
                  </a:lnTo>
                  <a:lnTo>
                    <a:pt x="436" y="421"/>
                  </a:lnTo>
                  <a:lnTo>
                    <a:pt x="441" y="423"/>
                  </a:lnTo>
                  <a:lnTo>
                    <a:pt x="446" y="426"/>
                  </a:lnTo>
                  <a:lnTo>
                    <a:pt x="450" y="431"/>
                  </a:lnTo>
                  <a:lnTo>
                    <a:pt x="451" y="436"/>
                  </a:lnTo>
                  <a:lnTo>
                    <a:pt x="450" y="442"/>
                  </a:lnTo>
                  <a:lnTo>
                    <a:pt x="446" y="447"/>
                  </a:lnTo>
                  <a:lnTo>
                    <a:pt x="386" y="507"/>
                  </a:lnTo>
                  <a:lnTo>
                    <a:pt x="381" y="511"/>
                  </a:lnTo>
                  <a:lnTo>
                    <a:pt x="375" y="512"/>
                  </a:lnTo>
                  <a:lnTo>
                    <a:pt x="370" y="511"/>
                  </a:lnTo>
                  <a:lnTo>
                    <a:pt x="365" y="507"/>
                  </a:lnTo>
                  <a:lnTo>
                    <a:pt x="330" y="473"/>
                  </a:lnTo>
                  <a:lnTo>
                    <a:pt x="330" y="632"/>
                  </a:lnTo>
                  <a:lnTo>
                    <a:pt x="346" y="630"/>
                  </a:lnTo>
                  <a:lnTo>
                    <a:pt x="362" y="628"/>
                  </a:lnTo>
                  <a:lnTo>
                    <a:pt x="376" y="625"/>
                  </a:lnTo>
                  <a:lnTo>
                    <a:pt x="391" y="623"/>
                  </a:lnTo>
                  <a:lnTo>
                    <a:pt x="406" y="618"/>
                  </a:lnTo>
                  <a:lnTo>
                    <a:pt x="420" y="613"/>
                  </a:lnTo>
                  <a:lnTo>
                    <a:pt x="434" y="608"/>
                  </a:lnTo>
                  <a:lnTo>
                    <a:pt x="449" y="602"/>
                  </a:lnTo>
                  <a:lnTo>
                    <a:pt x="462" y="596"/>
                  </a:lnTo>
                  <a:lnTo>
                    <a:pt x="474" y="589"/>
                  </a:lnTo>
                  <a:lnTo>
                    <a:pt x="488" y="581"/>
                  </a:lnTo>
                  <a:lnTo>
                    <a:pt x="500" y="573"/>
                  </a:lnTo>
                  <a:lnTo>
                    <a:pt x="511" y="564"/>
                  </a:lnTo>
                  <a:lnTo>
                    <a:pt x="522" y="555"/>
                  </a:lnTo>
                  <a:lnTo>
                    <a:pt x="533" y="545"/>
                  </a:lnTo>
                  <a:lnTo>
                    <a:pt x="544" y="534"/>
                  </a:lnTo>
                  <a:lnTo>
                    <a:pt x="554" y="523"/>
                  </a:lnTo>
                  <a:lnTo>
                    <a:pt x="563" y="512"/>
                  </a:lnTo>
                  <a:lnTo>
                    <a:pt x="572" y="501"/>
                  </a:lnTo>
                  <a:lnTo>
                    <a:pt x="580" y="489"/>
                  </a:lnTo>
                  <a:lnTo>
                    <a:pt x="588" y="475"/>
                  </a:lnTo>
                  <a:lnTo>
                    <a:pt x="595" y="463"/>
                  </a:lnTo>
                  <a:lnTo>
                    <a:pt x="602" y="450"/>
                  </a:lnTo>
                  <a:lnTo>
                    <a:pt x="609" y="436"/>
                  </a:lnTo>
                  <a:lnTo>
                    <a:pt x="613" y="421"/>
                  </a:lnTo>
                  <a:lnTo>
                    <a:pt x="618" y="408"/>
                  </a:lnTo>
                  <a:lnTo>
                    <a:pt x="622" y="393"/>
                  </a:lnTo>
                  <a:lnTo>
                    <a:pt x="626" y="378"/>
                  </a:lnTo>
                  <a:lnTo>
                    <a:pt x="628" y="363"/>
                  </a:lnTo>
                  <a:lnTo>
                    <a:pt x="631" y="347"/>
                  </a:lnTo>
                  <a:lnTo>
                    <a:pt x="631" y="332"/>
                  </a:lnTo>
                  <a:lnTo>
                    <a:pt x="632" y="316"/>
                  </a:lnTo>
                  <a:lnTo>
                    <a:pt x="631" y="301"/>
                  </a:lnTo>
                  <a:lnTo>
                    <a:pt x="629" y="283"/>
                  </a:lnTo>
                  <a:lnTo>
                    <a:pt x="628" y="269"/>
                  </a:lnTo>
                  <a:lnTo>
                    <a:pt x="626" y="253"/>
                  </a:lnTo>
                  <a:lnTo>
                    <a:pt x="622" y="237"/>
                  </a:lnTo>
                  <a:lnTo>
                    <a:pt x="617" y="222"/>
                  </a:lnTo>
                  <a:lnTo>
                    <a:pt x="612" y="208"/>
                  </a:lnTo>
                  <a:lnTo>
                    <a:pt x="606" y="193"/>
                  </a:lnTo>
                  <a:lnTo>
                    <a:pt x="600" y="180"/>
                  </a:lnTo>
                  <a:lnTo>
                    <a:pt x="594" y="166"/>
                  </a:lnTo>
                  <a:lnTo>
                    <a:pt x="585" y="153"/>
                  </a:lnTo>
                  <a:lnTo>
                    <a:pt x="578" y="139"/>
                  </a:lnTo>
                  <a:lnTo>
                    <a:pt x="568" y="127"/>
                  </a:lnTo>
                  <a:lnTo>
                    <a:pt x="560" y="115"/>
                  </a:lnTo>
                  <a:lnTo>
                    <a:pt x="550" y="104"/>
                  </a:lnTo>
                  <a:lnTo>
                    <a:pt x="539" y="93"/>
                  </a:lnTo>
                  <a:lnTo>
                    <a:pt x="528" y="82"/>
                  </a:lnTo>
                  <a:lnTo>
                    <a:pt x="517" y="72"/>
                  </a:lnTo>
                  <a:lnTo>
                    <a:pt x="505" y="64"/>
                  </a:lnTo>
                  <a:lnTo>
                    <a:pt x="492" y="54"/>
                  </a:lnTo>
                  <a:lnTo>
                    <a:pt x="479" y="47"/>
                  </a:lnTo>
                  <a:lnTo>
                    <a:pt x="466" y="38"/>
                  </a:lnTo>
                  <a:lnTo>
                    <a:pt x="452" y="32"/>
                  </a:lnTo>
                  <a:lnTo>
                    <a:pt x="439" y="26"/>
                  </a:lnTo>
                  <a:lnTo>
                    <a:pt x="424" y="20"/>
                  </a:lnTo>
                  <a:lnTo>
                    <a:pt x="409" y="15"/>
                  </a:lnTo>
                  <a:lnTo>
                    <a:pt x="395" y="10"/>
                  </a:lnTo>
                  <a:lnTo>
                    <a:pt x="379" y="6"/>
                  </a:lnTo>
                  <a:lnTo>
                    <a:pt x="364" y="4"/>
                  </a:lnTo>
                  <a:lnTo>
                    <a:pt x="348" y="3"/>
                  </a:lnTo>
                  <a:lnTo>
                    <a:pt x="331" y="1"/>
                  </a:lnTo>
                  <a:lnTo>
                    <a:pt x="3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2128"/>
            <p:cNvSpPr>
              <a:spLocks/>
            </p:cNvSpPr>
            <p:nvPr/>
          </p:nvSpPr>
          <p:spPr bwMode="auto">
            <a:xfrm>
              <a:off x="10569575" y="1036638"/>
              <a:ext cx="66675" cy="9525"/>
            </a:xfrm>
            <a:custGeom>
              <a:avLst/>
              <a:gdLst>
                <a:gd name="T0" fmla="*/ 196 w 210"/>
                <a:gd name="T1" fmla="*/ 0 h 29"/>
                <a:gd name="T2" fmla="*/ 15 w 210"/>
                <a:gd name="T3" fmla="*/ 0 h 29"/>
                <a:gd name="T4" fmla="*/ 9 w 210"/>
                <a:gd name="T5" fmla="*/ 1 h 29"/>
                <a:gd name="T6" fmla="*/ 5 w 210"/>
                <a:gd name="T7" fmla="*/ 3 h 29"/>
                <a:gd name="T8" fmla="*/ 2 w 210"/>
                <a:gd name="T9" fmla="*/ 8 h 29"/>
                <a:gd name="T10" fmla="*/ 0 w 210"/>
                <a:gd name="T11" fmla="*/ 14 h 29"/>
                <a:gd name="T12" fmla="*/ 2 w 210"/>
                <a:gd name="T13" fmla="*/ 20 h 29"/>
                <a:gd name="T14" fmla="*/ 5 w 210"/>
                <a:gd name="T15" fmla="*/ 25 h 29"/>
                <a:gd name="T16" fmla="*/ 9 w 210"/>
                <a:gd name="T17" fmla="*/ 28 h 29"/>
                <a:gd name="T18" fmla="*/ 15 w 210"/>
                <a:gd name="T19" fmla="*/ 29 h 29"/>
                <a:gd name="T20" fmla="*/ 196 w 210"/>
                <a:gd name="T21" fmla="*/ 29 h 29"/>
                <a:gd name="T22" fmla="*/ 202 w 210"/>
                <a:gd name="T23" fmla="*/ 28 h 29"/>
                <a:gd name="T24" fmla="*/ 207 w 210"/>
                <a:gd name="T25" fmla="*/ 25 h 29"/>
                <a:gd name="T26" fmla="*/ 209 w 210"/>
                <a:gd name="T27" fmla="*/ 20 h 29"/>
                <a:gd name="T28" fmla="*/ 210 w 210"/>
                <a:gd name="T29" fmla="*/ 14 h 29"/>
                <a:gd name="T30" fmla="*/ 209 w 210"/>
                <a:gd name="T31" fmla="*/ 8 h 29"/>
                <a:gd name="T32" fmla="*/ 207 w 210"/>
                <a:gd name="T33" fmla="*/ 3 h 29"/>
                <a:gd name="T34" fmla="*/ 202 w 210"/>
                <a:gd name="T35" fmla="*/ 1 h 29"/>
                <a:gd name="T36" fmla="*/ 196 w 210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0" h="29">
                  <a:moveTo>
                    <a:pt x="196" y="0"/>
                  </a:moveTo>
                  <a:lnTo>
                    <a:pt x="15" y="0"/>
                  </a:lnTo>
                  <a:lnTo>
                    <a:pt x="9" y="1"/>
                  </a:lnTo>
                  <a:lnTo>
                    <a:pt x="5" y="3"/>
                  </a:lnTo>
                  <a:lnTo>
                    <a:pt x="2" y="8"/>
                  </a:lnTo>
                  <a:lnTo>
                    <a:pt x="0" y="14"/>
                  </a:lnTo>
                  <a:lnTo>
                    <a:pt x="2" y="20"/>
                  </a:lnTo>
                  <a:lnTo>
                    <a:pt x="5" y="25"/>
                  </a:lnTo>
                  <a:lnTo>
                    <a:pt x="9" y="28"/>
                  </a:lnTo>
                  <a:lnTo>
                    <a:pt x="15" y="29"/>
                  </a:lnTo>
                  <a:lnTo>
                    <a:pt x="196" y="29"/>
                  </a:lnTo>
                  <a:lnTo>
                    <a:pt x="202" y="28"/>
                  </a:lnTo>
                  <a:lnTo>
                    <a:pt x="207" y="25"/>
                  </a:lnTo>
                  <a:lnTo>
                    <a:pt x="209" y="20"/>
                  </a:lnTo>
                  <a:lnTo>
                    <a:pt x="210" y="14"/>
                  </a:lnTo>
                  <a:lnTo>
                    <a:pt x="209" y="8"/>
                  </a:lnTo>
                  <a:lnTo>
                    <a:pt x="207" y="3"/>
                  </a:lnTo>
                  <a:lnTo>
                    <a:pt x="202" y="1"/>
                  </a:lnTo>
                  <a:lnTo>
                    <a:pt x="19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2129"/>
            <p:cNvSpPr>
              <a:spLocks/>
            </p:cNvSpPr>
            <p:nvPr/>
          </p:nvSpPr>
          <p:spPr bwMode="auto">
            <a:xfrm>
              <a:off x="10569575" y="1055688"/>
              <a:ext cx="66675" cy="9525"/>
            </a:xfrm>
            <a:custGeom>
              <a:avLst/>
              <a:gdLst>
                <a:gd name="T0" fmla="*/ 196 w 210"/>
                <a:gd name="T1" fmla="*/ 0 h 31"/>
                <a:gd name="T2" fmla="*/ 15 w 210"/>
                <a:gd name="T3" fmla="*/ 0 h 31"/>
                <a:gd name="T4" fmla="*/ 9 w 210"/>
                <a:gd name="T5" fmla="*/ 2 h 31"/>
                <a:gd name="T6" fmla="*/ 5 w 210"/>
                <a:gd name="T7" fmla="*/ 5 h 31"/>
                <a:gd name="T8" fmla="*/ 2 w 210"/>
                <a:gd name="T9" fmla="*/ 10 h 31"/>
                <a:gd name="T10" fmla="*/ 0 w 210"/>
                <a:gd name="T11" fmla="*/ 15 h 31"/>
                <a:gd name="T12" fmla="*/ 2 w 210"/>
                <a:gd name="T13" fmla="*/ 21 h 31"/>
                <a:gd name="T14" fmla="*/ 5 w 210"/>
                <a:gd name="T15" fmla="*/ 26 h 31"/>
                <a:gd name="T16" fmla="*/ 9 w 210"/>
                <a:gd name="T17" fmla="*/ 30 h 31"/>
                <a:gd name="T18" fmla="*/ 15 w 210"/>
                <a:gd name="T19" fmla="*/ 31 h 31"/>
                <a:gd name="T20" fmla="*/ 196 w 210"/>
                <a:gd name="T21" fmla="*/ 31 h 31"/>
                <a:gd name="T22" fmla="*/ 202 w 210"/>
                <a:gd name="T23" fmla="*/ 30 h 31"/>
                <a:gd name="T24" fmla="*/ 207 w 210"/>
                <a:gd name="T25" fmla="*/ 26 h 31"/>
                <a:gd name="T26" fmla="*/ 209 w 210"/>
                <a:gd name="T27" fmla="*/ 21 h 31"/>
                <a:gd name="T28" fmla="*/ 210 w 210"/>
                <a:gd name="T29" fmla="*/ 15 h 31"/>
                <a:gd name="T30" fmla="*/ 209 w 210"/>
                <a:gd name="T31" fmla="*/ 10 h 31"/>
                <a:gd name="T32" fmla="*/ 207 w 210"/>
                <a:gd name="T33" fmla="*/ 5 h 31"/>
                <a:gd name="T34" fmla="*/ 202 w 210"/>
                <a:gd name="T35" fmla="*/ 2 h 31"/>
                <a:gd name="T36" fmla="*/ 196 w 210"/>
                <a:gd name="T3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0" h="31">
                  <a:moveTo>
                    <a:pt x="196" y="0"/>
                  </a:moveTo>
                  <a:lnTo>
                    <a:pt x="15" y="0"/>
                  </a:lnTo>
                  <a:lnTo>
                    <a:pt x="9" y="2"/>
                  </a:lnTo>
                  <a:lnTo>
                    <a:pt x="5" y="5"/>
                  </a:lnTo>
                  <a:lnTo>
                    <a:pt x="2" y="10"/>
                  </a:lnTo>
                  <a:lnTo>
                    <a:pt x="0" y="15"/>
                  </a:lnTo>
                  <a:lnTo>
                    <a:pt x="2" y="21"/>
                  </a:lnTo>
                  <a:lnTo>
                    <a:pt x="5" y="26"/>
                  </a:lnTo>
                  <a:lnTo>
                    <a:pt x="9" y="30"/>
                  </a:lnTo>
                  <a:lnTo>
                    <a:pt x="15" y="31"/>
                  </a:lnTo>
                  <a:lnTo>
                    <a:pt x="196" y="31"/>
                  </a:lnTo>
                  <a:lnTo>
                    <a:pt x="202" y="30"/>
                  </a:lnTo>
                  <a:lnTo>
                    <a:pt x="207" y="26"/>
                  </a:lnTo>
                  <a:lnTo>
                    <a:pt x="209" y="21"/>
                  </a:lnTo>
                  <a:lnTo>
                    <a:pt x="210" y="15"/>
                  </a:lnTo>
                  <a:lnTo>
                    <a:pt x="209" y="10"/>
                  </a:lnTo>
                  <a:lnTo>
                    <a:pt x="207" y="5"/>
                  </a:lnTo>
                  <a:lnTo>
                    <a:pt x="202" y="2"/>
                  </a:lnTo>
                  <a:lnTo>
                    <a:pt x="19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2130"/>
            <p:cNvSpPr>
              <a:spLocks/>
            </p:cNvSpPr>
            <p:nvPr/>
          </p:nvSpPr>
          <p:spPr bwMode="auto">
            <a:xfrm>
              <a:off x="10569575" y="1074738"/>
              <a:ext cx="66675" cy="28575"/>
            </a:xfrm>
            <a:custGeom>
              <a:avLst/>
              <a:gdLst>
                <a:gd name="T0" fmla="*/ 196 w 210"/>
                <a:gd name="T1" fmla="*/ 0 h 91"/>
                <a:gd name="T2" fmla="*/ 15 w 210"/>
                <a:gd name="T3" fmla="*/ 0 h 91"/>
                <a:gd name="T4" fmla="*/ 9 w 210"/>
                <a:gd name="T5" fmla="*/ 1 h 91"/>
                <a:gd name="T6" fmla="*/ 5 w 210"/>
                <a:gd name="T7" fmla="*/ 5 h 91"/>
                <a:gd name="T8" fmla="*/ 2 w 210"/>
                <a:gd name="T9" fmla="*/ 10 h 91"/>
                <a:gd name="T10" fmla="*/ 0 w 210"/>
                <a:gd name="T11" fmla="*/ 16 h 91"/>
                <a:gd name="T12" fmla="*/ 2 w 210"/>
                <a:gd name="T13" fmla="*/ 21 h 91"/>
                <a:gd name="T14" fmla="*/ 5 w 210"/>
                <a:gd name="T15" fmla="*/ 26 h 91"/>
                <a:gd name="T16" fmla="*/ 9 w 210"/>
                <a:gd name="T17" fmla="*/ 30 h 91"/>
                <a:gd name="T18" fmla="*/ 15 w 210"/>
                <a:gd name="T19" fmla="*/ 31 h 91"/>
                <a:gd name="T20" fmla="*/ 91 w 210"/>
                <a:gd name="T21" fmla="*/ 31 h 91"/>
                <a:gd name="T22" fmla="*/ 91 w 210"/>
                <a:gd name="T23" fmla="*/ 76 h 91"/>
                <a:gd name="T24" fmla="*/ 92 w 210"/>
                <a:gd name="T25" fmla="*/ 82 h 91"/>
                <a:gd name="T26" fmla="*/ 94 w 210"/>
                <a:gd name="T27" fmla="*/ 87 h 91"/>
                <a:gd name="T28" fmla="*/ 99 w 210"/>
                <a:gd name="T29" fmla="*/ 89 h 91"/>
                <a:gd name="T30" fmla="*/ 105 w 210"/>
                <a:gd name="T31" fmla="*/ 91 h 91"/>
                <a:gd name="T32" fmla="*/ 111 w 210"/>
                <a:gd name="T33" fmla="*/ 89 h 91"/>
                <a:gd name="T34" fmla="*/ 116 w 210"/>
                <a:gd name="T35" fmla="*/ 87 h 91"/>
                <a:gd name="T36" fmla="*/ 120 w 210"/>
                <a:gd name="T37" fmla="*/ 82 h 91"/>
                <a:gd name="T38" fmla="*/ 120 w 210"/>
                <a:gd name="T39" fmla="*/ 76 h 91"/>
                <a:gd name="T40" fmla="*/ 120 w 210"/>
                <a:gd name="T41" fmla="*/ 31 h 91"/>
                <a:gd name="T42" fmla="*/ 196 w 210"/>
                <a:gd name="T43" fmla="*/ 31 h 91"/>
                <a:gd name="T44" fmla="*/ 202 w 210"/>
                <a:gd name="T45" fmla="*/ 30 h 91"/>
                <a:gd name="T46" fmla="*/ 207 w 210"/>
                <a:gd name="T47" fmla="*/ 26 h 91"/>
                <a:gd name="T48" fmla="*/ 209 w 210"/>
                <a:gd name="T49" fmla="*/ 21 h 91"/>
                <a:gd name="T50" fmla="*/ 210 w 210"/>
                <a:gd name="T51" fmla="*/ 16 h 91"/>
                <a:gd name="T52" fmla="*/ 209 w 210"/>
                <a:gd name="T53" fmla="*/ 10 h 91"/>
                <a:gd name="T54" fmla="*/ 207 w 210"/>
                <a:gd name="T55" fmla="*/ 5 h 91"/>
                <a:gd name="T56" fmla="*/ 202 w 210"/>
                <a:gd name="T57" fmla="*/ 1 h 91"/>
                <a:gd name="T58" fmla="*/ 196 w 210"/>
                <a:gd name="T5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10" h="91">
                  <a:moveTo>
                    <a:pt x="196" y="0"/>
                  </a:moveTo>
                  <a:lnTo>
                    <a:pt x="15" y="0"/>
                  </a:lnTo>
                  <a:lnTo>
                    <a:pt x="9" y="1"/>
                  </a:lnTo>
                  <a:lnTo>
                    <a:pt x="5" y="5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2" y="21"/>
                  </a:lnTo>
                  <a:lnTo>
                    <a:pt x="5" y="26"/>
                  </a:lnTo>
                  <a:lnTo>
                    <a:pt x="9" y="30"/>
                  </a:lnTo>
                  <a:lnTo>
                    <a:pt x="15" y="31"/>
                  </a:lnTo>
                  <a:lnTo>
                    <a:pt x="91" y="31"/>
                  </a:lnTo>
                  <a:lnTo>
                    <a:pt x="91" y="76"/>
                  </a:lnTo>
                  <a:lnTo>
                    <a:pt x="92" y="82"/>
                  </a:lnTo>
                  <a:lnTo>
                    <a:pt x="94" y="87"/>
                  </a:lnTo>
                  <a:lnTo>
                    <a:pt x="99" y="89"/>
                  </a:lnTo>
                  <a:lnTo>
                    <a:pt x="105" y="91"/>
                  </a:lnTo>
                  <a:lnTo>
                    <a:pt x="111" y="89"/>
                  </a:lnTo>
                  <a:lnTo>
                    <a:pt x="116" y="87"/>
                  </a:lnTo>
                  <a:lnTo>
                    <a:pt x="120" y="82"/>
                  </a:lnTo>
                  <a:lnTo>
                    <a:pt x="120" y="76"/>
                  </a:lnTo>
                  <a:lnTo>
                    <a:pt x="120" y="31"/>
                  </a:lnTo>
                  <a:lnTo>
                    <a:pt x="196" y="31"/>
                  </a:lnTo>
                  <a:lnTo>
                    <a:pt x="202" y="30"/>
                  </a:lnTo>
                  <a:lnTo>
                    <a:pt x="207" y="26"/>
                  </a:lnTo>
                  <a:lnTo>
                    <a:pt x="209" y="21"/>
                  </a:lnTo>
                  <a:lnTo>
                    <a:pt x="210" y="16"/>
                  </a:lnTo>
                  <a:lnTo>
                    <a:pt x="209" y="10"/>
                  </a:lnTo>
                  <a:lnTo>
                    <a:pt x="207" y="5"/>
                  </a:lnTo>
                  <a:lnTo>
                    <a:pt x="202" y="1"/>
                  </a:lnTo>
                  <a:lnTo>
                    <a:pt x="19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445E849-3455-4A89-A6A2-CFABFAA0618E}"/>
              </a:ext>
            </a:extLst>
          </p:cNvPr>
          <p:cNvGrpSpPr/>
          <p:nvPr/>
        </p:nvGrpSpPr>
        <p:grpSpPr>
          <a:xfrm>
            <a:off x="345360" y="2393725"/>
            <a:ext cx="9624989" cy="2459116"/>
            <a:chOff x="259019" y="1631423"/>
            <a:chExt cx="7882469" cy="2013915"/>
          </a:xfrm>
        </p:grpSpPr>
        <p:grpSp>
          <p:nvGrpSpPr>
            <p:cNvPr id="3" name="Group 2"/>
            <p:cNvGrpSpPr/>
            <p:nvPr/>
          </p:nvGrpSpPr>
          <p:grpSpPr>
            <a:xfrm>
              <a:off x="259019" y="1767937"/>
              <a:ext cx="7882469" cy="1658612"/>
              <a:chOff x="824992" y="2357249"/>
              <a:chExt cx="10509959" cy="2211482"/>
            </a:xfrm>
            <a:solidFill>
              <a:schemeClr val="bg1">
                <a:lumMod val="95000"/>
              </a:schemeClr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53" name="Freeform 5"/>
              <p:cNvSpPr>
                <a:spLocks/>
              </p:cNvSpPr>
              <p:nvPr/>
            </p:nvSpPr>
            <p:spPr bwMode="auto">
              <a:xfrm>
                <a:off x="7753422" y="2357249"/>
                <a:ext cx="1844943" cy="1436945"/>
              </a:xfrm>
              <a:custGeom>
                <a:avLst/>
                <a:gdLst>
                  <a:gd name="T0" fmla="*/ 0 w 828"/>
                  <a:gd name="T1" fmla="*/ 296 h 644"/>
                  <a:gd name="T2" fmla="*/ 111 w 828"/>
                  <a:gd name="T3" fmla="*/ 328 h 644"/>
                  <a:gd name="T4" fmla="*/ 111 w 828"/>
                  <a:gd name="T5" fmla="*/ 453 h 644"/>
                  <a:gd name="T6" fmla="*/ 691 w 828"/>
                  <a:gd name="T7" fmla="*/ 644 h 644"/>
                  <a:gd name="T8" fmla="*/ 828 w 828"/>
                  <a:gd name="T9" fmla="*/ 618 h 644"/>
                  <a:gd name="T10" fmla="*/ 824 w 828"/>
                  <a:gd name="T11" fmla="*/ 490 h 644"/>
                  <a:gd name="T12" fmla="*/ 0 w 828"/>
                  <a:gd name="T13" fmla="*/ 296 h 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8" h="644">
                    <a:moveTo>
                      <a:pt x="0" y="296"/>
                    </a:moveTo>
                    <a:cubicBezTo>
                      <a:pt x="111" y="328"/>
                      <a:pt x="111" y="328"/>
                      <a:pt x="111" y="328"/>
                    </a:cubicBezTo>
                    <a:cubicBezTo>
                      <a:pt x="111" y="453"/>
                      <a:pt x="111" y="453"/>
                      <a:pt x="111" y="453"/>
                    </a:cubicBezTo>
                    <a:cubicBezTo>
                      <a:pt x="111" y="453"/>
                      <a:pt x="423" y="249"/>
                      <a:pt x="691" y="644"/>
                    </a:cubicBezTo>
                    <a:cubicBezTo>
                      <a:pt x="828" y="618"/>
                      <a:pt x="828" y="618"/>
                      <a:pt x="828" y="618"/>
                    </a:cubicBezTo>
                    <a:cubicBezTo>
                      <a:pt x="824" y="490"/>
                      <a:pt x="824" y="490"/>
                      <a:pt x="824" y="490"/>
                    </a:cubicBezTo>
                    <a:cubicBezTo>
                      <a:pt x="824" y="490"/>
                      <a:pt x="492" y="0"/>
                      <a:pt x="0" y="296"/>
                    </a:cubicBezTo>
                    <a:close/>
                  </a:path>
                </a:pathLst>
              </a:custGeom>
              <a:grpFill/>
              <a:ln w="158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6"/>
              <p:cNvSpPr>
                <a:spLocks/>
              </p:cNvSpPr>
              <p:nvPr/>
            </p:nvSpPr>
            <p:spPr bwMode="auto">
              <a:xfrm>
                <a:off x="9490950" y="3131786"/>
                <a:ext cx="1844001" cy="1436945"/>
              </a:xfrm>
              <a:custGeom>
                <a:avLst/>
                <a:gdLst>
                  <a:gd name="T0" fmla="*/ 0 w 828"/>
                  <a:gd name="T1" fmla="*/ 346 h 644"/>
                  <a:gd name="T2" fmla="*/ 111 w 828"/>
                  <a:gd name="T3" fmla="*/ 314 h 644"/>
                  <a:gd name="T4" fmla="*/ 112 w 828"/>
                  <a:gd name="T5" fmla="*/ 190 h 644"/>
                  <a:gd name="T6" fmla="*/ 692 w 828"/>
                  <a:gd name="T7" fmla="*/ 0 h 644"/>
                  <a:gd name="T8" fmla="*/ 828 w 828"/>
                  <a:gd name="T9" fmla="*/ 27 h 644"/>
                  <a:gd name="T10" fmla="*/ 825 w 828"/>
                  <a:gd name="T11" fmla="*/ 156 h 644"/>
                  <a:gd name="T12" fmla="*/ 0 w 828"/>
                  <a:gd name="T13" fmla="*/ 346 h 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8" h="644">
                    <a:moveTo>
                      <a:pt x="0" y="346"/>
                    </a:moveTo>
                    <a:cubicBezTo>
                      <a:pt x="111" y="314"/>
                      <a:pt x="111" y="314"/>
                      <a:pt x="111" y="314"/>
                    </a:cubicBezTo>
                    <a:cubicBezTo>
                      <a:pt x="112" y="190"/>
                      <a:pt x="112" y="190"/>
                      <a:pt x="112" y="190"/>
                    </a:cubicBezTo>
                    <a:cubicBezTo>
                      <a:pt x="112" y="190"/>
                      <a:pt x="423" y="394"/>
                      <a:pt x="692" y="0"/>
                    </a:cubicBezTo>
                    <a:cubicBezTo>
                      <a:pt x="828" y="27"/>
                      <a:pt x="828" y="27"/>
                      <a:pt x="828" y="27"/>
                    </a:cubicBezTo>
                    <a:cubicBezTo>
                      <a:pt x="825" y="156"/>
                      <a:pt x="825" y="156"/>
                      <a:pt x="825" y="156"/>
                    </a:cubicBezTo>
                    <a:cubicBezTo>
                      <a:pt x="825" y="156"/>
                      <a:pt x="491" y="644"/>
                      <a:pt x="0" y="346"/>
                    </a:cubicBezTo>
                    <a:close/>
                  </a:path>
                </a:pathLst>
              </a:custGeom>
              <a:grpFill/>
              <a:ln w="158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7"/>
              <p:cNvSpPr>
                <a:spLocks/>
              </p:cNvSpPr>
              <p:nvPr/>
            </p:nvSpPr>
            <p:spPr bwMode="auto">
              <a:xfrm>
                <a:off x="824992" y="2357249"/>
                <a:ext cx="1842116" cy="1436945"/>
              </a:xfrm>
              <a:custGeom>
                <a:avLst/>
                <a:gdLst>
                  <a:gd name="T0" fmla="*/ 0 w 827"/>
                  <a:gd name="T1" fmla="*/ 296 h 644"/>
                  <a:gd name="T2" fmla="*/ 111 w 827"/>
                  <a:gd name="T3" fmla="*/ 328 h 644"/>
                  <a:gd name="T4" fmla="*/ 111 w 827"/>
                  <a:gd name="T5" fmla="*/ 453 h 644"/>
                  <a:gd name="T6" fmla="*/ 691 w 827"/>
                  <a:gd name="T7" fmla="*/ 644 h 644"/>
                  <a:gd name="T8" fmla="*/ 827 w 827"/>
                  <a:gd name="T9" fmla="*/ 618 h 644"/>
                  <a:gd name="T10" fmla="*/ 824 w 827"/>
                  <a:gd name="T11" fmla="*/ 490 h 644"/>
                  <a:gd name="T12" fmla="*/ 0 w 827"/>
                  <a:gd name="T13" fmla="*/ 296 h 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7" h="644">
                    <a:moveTo>
                      <a:pt x="0" y="296"/>
                    </a:moveTo>
                    <a:cubicBezTo>
                      <a:pt x="111" y="328"/>
                      <a:pt x="111" y="328"/>
                      <a:pt x="111" y="328"/>
                    </a:cubicBezTo>
                    <a:cubicBezTo>
                      <a:pt x="111" y="453"/>
                      <a:pt x="111" y="453"/>
                      <a:pt x="111" y="453"/>
                    </a:cubicBezTo>
                    <a:cubicBezTo>
                      <a:pt x="111" y="453"/>
                      <a:pt x="423" y="249"/>
                      <a:pt x="691" y="644"/>
                    </a:cubicBezTo>
                    <a:cubicBezTo>
                      <a:pt x="827" y="618"/>
                      <a:pt x="827" y="618"/>
                      <a:pt x="827" y="618"/>
                    </a:cubicBezTo>
                    <a:cubicBezTo>
                      <a:pt x="824" y="490"/>
                      <a:pt x="824" y="490"/>
                      <a:pt x="824" y="490"/>
                    </a:cubicBezTo>
                    <a:cubicBezTo>
                      <a:pt x="824" y="490"/>
                      <a:pt x="492" y="0"/>
                      <a:pt x="0" y="296"/>
                    </a:cubicBezTo>
                    <a:close/>
                  </a:path>
                </a:pathLst>
              </a:custGeom>
              <a:grpFill/>
              <a:ln w="158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6" name="Freeform 8"/>
              <p:cNvSpPr>
                <a:spLocks/>
              </p:cNvSpPr>
              <p:nvPr/>
            </p:nvSpPr>
            <p:spPr bwMode="auto">
              <a:xfrm>
                <a:off x="2559690" y="3131786"/>
                <a:ext cx="1846827" cy="1436945"/>
              </a:xfrm>
              <a:custGeom>
                <a:avLst/>
                <a:gdLst>
                  <a:gd name="T0" fmla="*/ 0 w 829"/>
                  <a:gd name="T1" fmla="*/ 346 h 644"/>
                  <a:gd name="T2" fmla="*/ 112 w 829"/>
                  <a:gd name="T3" fmla="*/ 314 h 644"/>
                  <a:gd name="T4" fmla="*/ 112 w 829"/>
                  <a:gd name="T5" fmla="*/ 190 h 644"/>
                  <a:gd name="T6" fmla="*/ 693 w 829"/>
                  <a:gd name="T7" fmla="*/ 0 h 644"/>
                  <a:gd name="T8" fmla="*/ 829 w 829"/>
                  <a:gd name="T9" fmla="*/ 27 h 644"/>
                  <a:gd name="T10" fmla="*/ 825 w 829"/>
                  <a:gd name="T11" fmla="*/ 156 h 644"/>
                  <a:gd name="T12" fmla="*/ 0 w 829"/>
                  <a:gd name="T13" fmla="*/ 346 h 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9" h="644">
                    <a:moveTo>
                      <a:pt x="0" y="346"/>
                    </a:moveTo>
                    <a:cubicBezTo>
                      <a:pt x="112" y="314"/>
                      <a:pt x="112" y="314"/>
                      <a:pt x="112" y="314"/>
                    </a:cubicBezTo>
                    <a:cubicBezTo>
                      <a:pt x="112" y="190"/>
                      <a:pt x="112" y="190"/>
                      <a:pt x="112" y="190"/>
                    </a:cubicBezTo>
                    <a:cubicBezTo>
                      <a:pt x="112" y="190"/>
                      <a:pt x="423" y="394"/>
                      <a:pt x="693" y="0"/>
                    </a:cubicBezTo>
                    <a:cubicBezTo>
                      <a:pt x="829" y="27"/>
                      <a:pt x="829" y="27"/>
                      <a:pt x="829" y="27"/>
                    </a:cubicBezTo>
                    <a:cubicBezTo>
                      <a:pt x="825" y="156"/>
                      <a:pt x="825" y="156"/>
                      <a:pt x="825" y="156"/>
                    </a:cubicBezTo>
                    <a:cubicBezTo>
                      <a:pt x="825" y="156"/>
                      <a:pt x="491" y="644"/>
                      <a:pt x="0" y="346"/>
                    </a:cubicBezTo>
                    <a:close/>
                  </a:path>
                </a:pathLst>
              </a:custGeom>
              <a:grpFill/>
              <a:ln w="158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9"/>
              <p:cNvSpPr>
                <a:spLocks/>
              </p:cNvSpPr>
              <p:nvPr/>
            </p:nvSpPr>
            <p:spPr bwMode="auto">
              <a:xfrm>
                <a:off x="4301932" y="2357249"/>
                <a:ext cx="1841174" cy="1436945"/>
              </a:xfrm>
              <a:custGeom>
                <a:avLst/>
                <a:gdLst>
                  <a:gd name="T0" fmla="*/ 0 w 827"/>
                  <a:gd name="T1" fmla="*/ 296 h 644"/>
                  <a:gd name="T2" fmla="*/ 111 w 827"/>
                  <a:gd name="T3" fmla="*/ 328 h 644"/>
                  <a:gd name="T4" fmla="*/ 111 w 827"/>
                  <a:gd name="T5" fmla="*/ 453 h 644"/>
                  <a:gd name="T6" fmla="*/ 691 w 827"/>
                  <a:gd name="T7" fmla="*/ 644 h 644"/>
                  <a:gd name="T8" fmla="*/ 827 w 827"/>
                  <a:gd name="T9" fmla="*/ 618 h 644"/>
                  <a:gd name="T10" fmla="*/ 824 w 827"/>
                  <a:gd name="T11" fmla="*/ 490 h 644"/>
                  <a:gd name="T12" fmla="*/ 0 w 827"/>
                  <a:gd name="T13" fmla="*/ 296 h 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7" h="644">
                    <a:moveTo>
                      <a:pt x="0" y="296"/>
                    </a:moveTo>
                    <a:cubicBezTo>
                      <a:pt x="111" y="328"/>
                      <a:pt x="111" y="328"/>
                      <a:pt x="111" y="328"/>
                    </a:cubicBezTo>
                    <a:cubicBezTo>
                      <a:pt x="111" y="453"/>
                      <a:pt x="111" y="453"/>
                      <a:pt x="111" y="453"/>
                    </a:cubicBezTo>
                    <a:cubicBezTo>
                      <a:pt x="111" y="453"/>
                      <a:pt x="423" y="249"/>
                      <a:pt x="691" y="644"/>
                    </a:cubicBezTo>
                    <a:cubicBezTo>
                      <a:pt x="827" y="618"/>
                      <a:pt x="827" y="618"/>
                      <a:pt x="827" y="618"/>
                    </a:cubicBezTo>
                    <a:cubicBezTo>
                      <a:pt x="824" y="490"/>
                      <a:pt x="824" y="490"/>
                      <a:pt x="824" y="490"/>
                    </a:cubicBezTo>
                    <a:cubicBezTo>
                      <a:pt x="824" y="490"/>
                      <a:pt x="492" y="0"/>
                      <a:pt x="0" y="296"/>
                    </a:cubicBezTo>
                    <a:close/>
                  </a:path>
                </a:pathLst>
              </a:custGeom>
              <a:grpFill/>
              <a:ln w="158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10"/>
              <p:cNvSpPr>
                <a:spLocks/>
              </p:cNvSpPr>
              <p:nvPr/>
            </p:nvSpPr>
            <p:spPr bwMode="auto">
              <a:xfrm>
                <a:off x="6036626" y="3131786"/>
                <a:ext cx="1846827" cy="1436945"/>
              </a:xfrm>
              <a:custGeom>
                <a:avLst/>
                <a:gdLst>
                  <a:gd name="T0" fmla="*/ 0 w 829"/>
                  <a:gd name="T1" fmla="*/ 346 h 644"/>
                  <a:gd name="T2" fmla="*/ 112 w 829"/>
                  <a:gd name="T3" fmla="*/ 314 h 644"/>
                  <a:gd name="T4" fmla="*/ 112 w 829"/>
                  <a:gd name="T5" fmla="*/ 190 h 644"/>
                  <a:gd name="T6" fmla="*/ 693 w 829"/>
                  <a:gd name="T7" fmla="*/ 0 h 644"/>
                  <a:gd name="T8" fmla="*/ 829 w 829"/>
                  <a:gd name="T9" fmla="*/ 27 h 644"/>
                  <a:gd name="T10" fmla="*/ 825 w 829"/>
                  <a:gd name="T11" fmla="*/ 156 h 644"/>
                  <a:gd name="T12" fmla="*/ 0 w 829"/>
                  <a:gd name="T13" fmla="*/ 346 h 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9" h="644">
                    <a:moveTo>
                      <a:pt x="0" y="346"/>
                    </a:moveTo>
                    <a:cubicBezTo>
                      <a:pt x="112" y="314"/>
                      <a:pt x="112" y="314"/>
                      <a:pt x="112" y="314"/>
                    </a:cubicBezTo>
                    <a:cubicBezTo>
                      <a:pt x="112" y="190"/>
                      <a:pt x="112" y="190"/>
                      <a:pt x="112" y="190"/>
                    </a:cubicBezTo>
                    <a:cubicBezTo>
                      <a:pt x="112" y="190"/>
                      <a:pt x="423" y="394"/>
                      <a:pt x="693" y="0"/>
                    </a:cubicBezTo>
                    <a:cubicBezTo>
                      <a:pt x="829" y="27"/>
                      <a:pt x="829" y="27"/>
                      <a:pt x="829" y="27"/>
                    </a:cubicBezTo>
                    <a:cubicBezTo>
                      <a:pt x="825" y="156"/>
                      <a:pt x="825" y="156"/>
                      <a:pt x="825" y="156"/>
                    </a:cubicBezTo>
                    <a:cubicBezTo>
                      <a:pt x="825" y="156"/>
                      <a:pt x="491" y="644"/>
                      <a:pt x="0" y="346"/>
                    </a:cubicBezTo>
                    <a:close/>
                  </a:path>
                </a:pathLst>
              </a:custGeom>
              <a:grpFill/>
              <a:ln w="158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E293968F-E5C5-434D-9E0B-ECAF02522E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61" t="20053" r="841" b="63056"/>
            <a:stretch/>
          </p:blipFill>
          <p:spPr>
            <a:xfrm>
              <a:off x="6758487" y="1670977"/>
              <a:ext cx="900022" cy="815548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A81D95F4-19CE-430D-AF02-A451EC3913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132" r="77420" b="63246"/>
            <a:stretch/>
          </p:blipFill>
          <p:spPr>
            <a:xfrm>
              <a:off x="259019" y="2704418"/>
              <a:ext cx="991167" cy="858859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01430982-1B47-4FC2-A6E9-1400BF09A4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132" r="77420" b="63246"/>
            <a:stretch/>
          </p:blipFill>
          <p:spPr>
            <a:xfrm>
              <a:off x="4165415" y="1631423"/>
              <a:ext cx="991167" cy="858859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5466D9DE-9892-432D-903B-BD4BF403E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" t="58700" r="76975" b="22943"/>
            <a:stretch/>
          </p:blipFill>
          <p:spPr>
            <a:xfrm>
              <a:off x="3001734" y="2704418"/>
              <a:ext cx="924551" cy="858805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DE533E8E-E58F-4A8D-9B9B-25199EF08E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55" t="59102" r="98" b="23197"/>
            <a:stretch/>
          </p:blipFill>
          <p:spPr>
            <a:xfrm>
              <a:off x="5487695" y="2786953"/>
              <a:ext cx="949802" cy="858385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BA3F3B21-0491-4C4D-BE5A-B0B9B5D95A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27" r="38972" b="84299"/>
            <a:stretch/>
          </p:blipFill>
          <p:spPr>
            <a:xfrm>
              <a:off x="1672539" y="1693599"/>
              <a:ext cx="935946" cy="776948"/>
            </a:xfrm>
            <a:prstGeom prst="rect">
              <a:avLst/>
            </a:prstGeom>
          </p:spPr>
        </p:pic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EC276-79B7-4ED0-B923-BE4B95534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www.lifecyclecenter.se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725AC2-B876-4948-AB4B-1CD8F084B2FC}"/>
              </a:ext>
            </a:extLst>
          </p:cNvPr>
          <p:cNvSpPr txBox="1"/>
          <p:nvPr/>
        </p:nvSpPr>
        <p:spPr>
          <a:xfrm>
            <a:off x="614802" y="1417641"/>
            <a:ext cx="45204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latin typeface="+mj-lt"/>
              </a:rPr>
              <a:t>NOV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4348381-5706-4CF2-9E11-8E0F0FCE3D07}"/>
              </a:ext>
            </a:extLst>
          </p:cNvPr>
          <p:cNvSpPr txBox="1"/>
          <p:nvPr/>
        </p:nvSpPr>
        <p:spPr>
          <a:xfrm>
            <a:off x="424785" y="1704117"/>
            <a:ext cx="181842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100" dirty="0" err="1">
                <a:hlinkClick r:id="rId5"/>
              </a:rPr>
              <a:t>Hållbara</a:t>
            </a:r>
            <a:r>
              <a:rPr lang="en-US" sz="1100" dirty="0">
                <a:hlinkClick r:id="rId5"/>
              </a:rPr>
              <a:t> livsstilar. 14-15/11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en-US" sz="1100" dirty="0">
              <a:hlinkClick r:id="rId5"/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100" dirty="0">
                <a:hlinkClick r:id="rId5"/>
              </a:rPr>
              <a:t>Webinar: Towards increased impact of life cycle information</a:t>
            </a:r>
            <a:r>
              <a:rPr lang="sv-SE" sz="1100" dirty="0">
                <a:hlinkClick r:id="rId5"/>
              </a:rPr>
              <a:t>, Emma Rex</a:t>
            </a:r>
            <a:r>
              <a:rPr lang="sv-SE" sz="1100" dirty="0"/>
              <a:t>. 25/11.</a:t>
            </a:r>
            <a:endParaRPr lang="sv-SE" dirty="0"/>
          </a:p>
          <a:p>
            <a:pPr marL="228594" indent="-228594"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08F5164-51C5-4BA9-95BA-553494AA0FCB}"/>
              </a:ext>
            </a:extLst>
          </p:cNvPr>
          <p:cNvSpPr txBox="1"/>
          <p:nvPr/>
        </p:nvSpPr>
        <p:spPr>
          <a:xfrm>
            <a:off x="2143173" y="4559609"/>
            <a:ext cx="39754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latin typeface="+mj-lt"/>
              </a:rPr>
              <a:t>DEC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D6D580-4BF6-460C-A807-EB979B76F8D8}"/>
              </a:ext>
            </a:extLst>
          </p:cNvPr>
          <p:cNvSpPr txBox="1"/>
          <p:nvPr/>
        </p:nvSpPr>
        <p:spPr>
          <a:xfrm>
            <a:off x="1933991" y="4911023"/>
            <a:ext cx="1588211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100" dirty="0"/>
              <a:t>New agreement for Stage 9. </a:t>
            </a:r>
          </a:p>
          <a:p>
            <a:endParaRPr lang="en-US" sz="11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082A621-0416-4FEA-9876-59D19FCDD770}"/>
              </a:ext>
            </a:extLst>
          </p:cNvPr>
          <p:cNvSpPr txBox="1"/>
          <p:nvPr/>
        </p:nvSpPr>
        <p:spPr>
          <a:xfrm>
            <a:off x="3867721" y="1425824"/>
            <a:ext cx="35586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latin typeface="+mj-lt"/>
              </a:rPr>
              <a:t>JAN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F3EDB80-FBCD-4B6C-A022-8C9B23E2931A}"/>
              </a:ext>
            </a:extLst>
          </p:cNvPr>
          <p:cNvSpPr txBox="1"/>
          <p:nvPr/>
        </p:nvSpPr>
        <p:spPr>
          <a:xfrm>
            <a:off x="3379151" y="1798219"/>
            <a:ext cx="1736164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100" dirty="0">
                <a:hlinkClick r:id="rId6"/>
              </a:rPr>
              <a:t>Webinar: Measures for resource efficiency and circularity, Anne-Marie Tillman. </a:t>
            </a:r>
            <a:r>
              <a:rPr lang="en-US" sz="1100" dirty="0"/>
              <a:t>17/1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03913728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4" name="Shape 3914"/>
          <p:cNvSpPr txBox="1">
            <a:spLocks noGrp="1"/>
          </p:cNvSpPr>
          <p:nvPr>
            <p:ph type="title"/>
          </p:nvPr>
        </p:nvSpPr>
        <p:spPr>
          <a:xfrm>
            <a:off x="4704833" y="2746904"/>
            <a:ext cx="5208800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12800" dirty="0"/>
              <a:t>380</a:t>
            </a:r>
            <a:r>
              <a:rPr lang="en" dirty="0"/>
              <a:t> </a:t>
            </a:r>
            <a:endParaRPr dirty="0"/>
          </a:p>
        </p:txBody>
      </p:sp>
      <p:sp>
        <p:nvSpPr>
          <p:cNvPr id="3915" name="Shape 3915"/>
          <p:cNvSpPr txBox="1">
            <a:spLocks noGrp="1"/>
          </p:cNvSpPr>
          <p:nvPr>
            <p:ph type="body" idx="1"/>
          </p:nvPr>
        </p:nvSpPr>
        <p:spPr>
          <a:xfrm>
            <a:off x="4704833" y="3767671"/>
            <a:ext cx="5208800" cy="302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sv-SE" sz="2400" dirty="0"/>
              <a:t>life cycle professionals in the network</a:t>
            </a:r>
            <a:endParaRPr sz="2400" dirty="0"/>
          </a:p>
        </p:txBody>
      </p:sp>
      <p:pic>
        <p:nvPicPr>
          <p:cNvPr id="6" name="Shape 3916">
            <a:extLst>
              <a:ext uri="{FF2B5EF4-FFF2-40B4-BE49-F238E27FC236}">
                <a16:creationId xmlns:a16="http://schemas.microsoft.com/office/drawing/2014/main" id="{07303937-537C-488B-9C09-97BE8AAF529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1977" r="15991"/>
          <a:stretch/>
        </p:blipFill>
        <p:spPr>
          <a:xfrm>
            <a:off x="0" y="0"/>
            <a:ext cx="425406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B11F56-B2C1-48C7-9CB2-1543B8A100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58" t="4926" r="30358" b="-549"/>
          <a:stretch/>
        </p:blipFill>
        <p:spPr>
          <a:xfrm>
            <a:off x="0" y="-1"/>
            <a:ext cx="4254067" cy="69031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814BFA-16F1-4BEA-A7FE-57C317CF44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14" t="19305" b="62894"/>
          <a:stretch/>
        </p:blipFill>
        <p:spPr>
          <a:xfrm>
            <a:off x="8053144" y="2070319"/>
            <a:ext cx="1501528" cy="138125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098C67-F75F-4001-87CB-086DD95E9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www.lifecyclecenter.se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7713715"/>
      </p:ext>
    </p:extLst>
  </p:cSld>
  <p:clrMapOvr>
    <a:masterClrMapping/>
  </p:clrMapOvr>
</p:sld>
</file>

<file path=ppt/theme/theme1.xml><?xml version="1.0" encoding="utf-8"?>
<a:theme xmlns:a="http://schemas.openxmlformats.org/drawingml/2006/main" name="SLC theme 2018_for pres-4">
  <a:themeElements>
    <a:clrScheme name="Custom 7">
      <a:dk1>
        <a:srgbClr val="333333"/>
      </a:dk1>
      <a:lt1>
        <a:srgbClr val="FFFFFF"/>
      </a:lt1>
      <a:dk2>
        <a:srgbClr val="003050"/>
      </a:dk2>
      <a:lt2>
        <a:srgbClr val="FECC30"/>
      </a:lt2>
      <a:accent1>
        <a:srgbClr val="DD2E68"/>
      </a:accent1>
      <a:accent2>
        <a:srgbClr val="0F8375"/>
      </a:accent2>
      <a:accent3>
        <a:srgbClr val="027EA9"/>
      </a:accent3>
      <a:accent4>
        <a:srgbClr val="FECC30"/>
      </a:accent4>
      <a:accent5>
        <a:srgbClr val="CECECE"/>
      </a:accent5>
      <a:accent6>
        <a:srgbClr val="DE2B68"/>
      </a:accent6>
      <a:hlink>
        <a:srgbClr val="027EA9"/>
      </a:hlink>
      <a:folHlink>
        <a:srgbClr val="C1232C"/>
      </a:folHlink>
    </a:clrScheme>
    <a:fontScheme name="SLC 2018">
      <a:majorFont>
        <a:latin typeface="Oxygen"/>
        <a:ea typeface=""/>
        <a:cs typeface=""/>
      </a:majorFont>
      <a:minorFont>
        <a:latin typeface="Lora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C theme 2018_for pres-4" id="{C8A8B42A-F560-44F1-8401-BB4BE3C4D4A0}" vid="{AB52EF01-2F22-414D-847D-E0327129DC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SLC theme 2018_for pres-4</Template>
  <TotalTime>472</TotalTime>
  <Words>612</Words>
  <Application>Microsoft Office PowerPoint</Application>
  <PresentationFormat>Widescreen</PresentationFormat>
  <Paragraphs>104</Paragraphs>
  <Slides>14</Slides>
  <Notes>8</Notes>
  <HiddenSlides>1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Lora</vt:lpstr>
      <vt:lpstr>Oxygen</vt:lpstr>
      <vt:lpstr>SLC theme 2018_for pres-4</vt:lpstr>
      <vt:lpstr>Acrobat Document</vt:lpstr>
      <vt:lpstr>PowerPoint Presentation</vt:lpstr>
      <vt:lpstr>PowerPoint Presentation</vt:lpstr>
      <vt:lpstr>A partner driven center</vt:lpstr>
      <vt:lpstr>PowerPoint Presentation</vt:lpstr>
      <vt:lpstr>Core values and principles</vt:lpstr>
      <vt:lpstr>PowerPoint Presentation</vt:lpstr>
      <vt:lpstr>PowerPoint Presentation</vt:lpstr>
      <vt:lpstr>On the agenda 2018-19 - Swedish Life Cycle Center &amp; Swedish platform for the life cycle perspective</vt:lpstr>
      <vt:lpstr>380 </vt:lpstr>
      <vt:lpstr>A value-adding partnership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Ulrika Georgsson</dc:creator>
  <cp:lastModifiedBy>Jenny Lagergren</cp:lastModifiedBy>
  <cp:revision>32</cp:revision>
  <dcterms:created xsi:type="dcterms:W3CDTF">2018-04-05T06:43:22Z</dcterms:created>
  <dcterms:modified xsi:type="dcterms:W3CDTF">2019-11-22T13:04:35Z</dcterms:modified>
</cp:coreProperties>
</file>